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365" r:id="rId2"/>
    <p:sldId id="378" r:id="rId3"/>
    <p:sldId id="256" r:id="rId4"/>
    <p:sldId id="257" r:id="rId5"/>
    <p:sldId id="258" r:id="rId6"/>
    <p:sldId id="335" r:id="rId7"/>
    <p:sldId id="337" r:id="rId8"/>
    <p:sldId id="333" r:id="rId9"/>
    <p:sldId id="336" r:id="rId10"/>
    <p:sldId id="357" r:id="rId11"/>
    <p:sldId id="282" r:id="rId12"/>
    <p:sldId id="283" r:id="rId13"/>
    <p:sldId id="284" r:id="rId14"/>
    <p:sldId id="285" r:id="rId15"/>
    <p:sldId id="360" r:id="rId16"/>
    <p:sldId id="338" r:id="rId17"/>
    <p:sldId id="339" r:id="rId18"/>
    <p:sldId id="341" r:id="rId19"/>
    <p:sldId id="368" r:id="rId20"/>
    <p:sldId id="260" r:id="rId21"/>
    <p:sldId id="358" r:id="rId22"/>
    <p:sldId id="267" r:id="rId23"/>
    <p:sldId id="369" r:id="rId24"/>
    <p:sldId id="259" r:id="rId25"/>
    <p:sldId id="330" r:id="rId26"/>
    <p:sldId id="329" r:id="rId27"/>
    <p:sldId id="321" r:id="rId28"/>
    <p:sldId id="324" r:id="rId29"/>
    <p:sldId id="325" r:id="rId30"/>
    <p:sldId id="326" r:id="rId31"/>
    <p:sldId id="322" r:id="rId32"/>
    <p:sldId id="320" r:id="rId33"/>
    <p:sldId id="289" r:id="rId34"/>
    <p:sldId id="290" r:id="rId35"/>
    <p:sldId id="288" r:id="rId36"/>
    <p:sldId id="370" r:id="rId37"/>
    <p:sldId id="371" r:id="rId38"/>
    <p:sldId id="262" r:id="rId39"/>
    <p:sldId id="261" r:id="rId40"/>
    <p:sldId id="374" r:id="rId41"/>
    <p:sldId id="372" r:id="rId42"/>
    <p:sldId id="375" r:id="rId43"/>
    <p:sldId id="362" r:id="rId44"/>
    <p:sldId id="373" r:id="rId45"/>
    <p:sldId id="363" r:id="rId46"/>
    <p:sldId id="377" r:id="rId47"/>
    <p:sldId id="306" r:id="rId48"/>
    <p:sldId id="307" r:id="rId49"/>
    <p:sldId id="312" r:id="rId50"/>
    <p:sldId id="264" r:id="rId51"/>
    <p:sldId id="382" r:id="rId52"/>
    <p:sldId id="383" r:id="rId53"/>
    <p:sldId id="379" r:id="rId54"/>
    <p:sldId id="380" r:id="rId55"/>
    <p:sldId id="381"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847" autoAdjust="0"/>
  </p:normalViewPr>
  <p:slideViewPr>
    <p:cSldViewPr snapToGrid="0" snapToObjects="1">
      <p:cViewPr>
        <p:scale>
          <a:sx n="72" d="100"/>
          <a:sy n="72" d="100"/>
        </p:scale>
        <p:origin x="-1464" y="-20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960"/>
    </p:cViewPr>
  </p:sorterViewPr>
  <p:notesViewPr>
    <p:cSldViewPr snapToGrid="0" snapToObjects="1">
      <p:cViewPr varScale="1">
        <p:scale>
          <a:sx n="102" d="100"/>
          <a:sy n="102" d="100"/>
        </p:scale>
        <p:origin x="-403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8C2F65-485F-8748-9294-1DE527293C66}" type="datetimeFigureOut">
              <a:rPr lang="en-US" smtClean="0"/>
              <a:t>1/15/17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CBAD49-385A-B840-BB0A-BBC322FBE5A7}" type="slidenum">
              <a:rPr lang="en-US" smtClean="0"/>
              <a:t>‹#›</a:t>
            </a:fld>
            <a:endParaRPr lang="en-US"/>
          </a:p>
        </p:txBody>
      </p:sp>
    </p:spTree>
    <p:extLst>
      <p:ext uri="{BB962C8B-B14F-4D97-AF65-F5344CB8AC3E}">
        <p14:creationId xmlns:p14="http://schemas.microsoft.com/office/powerpoint/2010/main" val="210236101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active mine is the second biggest open pit copper mine in the world, slightly smaller than the </a:t>
            </a:r>
            <a:r>
              <a:rPr lang="en-US" dirty="0" err="1" smtClean="0"/>
              <a:t>Chuquicamata</a:t>
            </a:r>
            <a:r>
              <a:rPr lang="en-US" dirty="0" smtClean="0"/>
              <a:t> pit in Chile. The mine is the largest man-made excavation in the world.</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450,000 short tons (400,000 long tons; 410,000 t) of material are removed from the mine daily,</a:t>
            </a:r>
            <a:r>
              <a:rPr lang="en-US" baseline="0" dirty="0" smtClean="0"/>
              <a:t> copper ore, gold, silver, </a:t>
            </a:r>
            <a:r>
              <a:rPr lang="en-US" dirty="0" smtClean="0"/>
              <a:t>molybdenum.</a:t>
            </a:r>
          </a:p>
          <a:p>
            <a:r>
              <a:rPr lang="en-US" dirty="0" smtClean="0"/>
              <a:t>As of 2010, Kennecott Utah Copper was the second largest copper producer in the US, and provided about 13-18% percent of the U.S.'s copper needs, all electrical conduit in cars, appliances,</a:t>
            </a:r>
            <a:r>
              <a:rPr lang="en-US" baseline="0" dirty="0" smtClean="0"/>
              <a:t> houses, industry.</a:t>
            </a:r>
            <a:endParaRPr lang="en-US" dirty="0" smtClean="0"/>
          </a:p>
          <a:p>
            <a:endParaRPr lang="en-US" dirty="0" smtClean="0"/>
          </a:p>
          <a:p>
            <a:r>
              <a:rPr lang="en-US" dirty="0" smtClean="0"/>
              <a:t>Digging started in 1904, and the hole is now half a mile deep and more than two miles wide. It is expected to be enlarged until the ore runs out sometime after the year 2020. Overseen and operated by Kennecott Copper Company, which is itself owned by Rio Tinto Group, the operation employs around 2,400 people at the site and the nearby smelter. On the National Register of Historic Places. In April 2013, a 165-million-ton landslide occurred at the mine. Happily there was no loss of life, with operations resuming 48 hours later.</a:t>
            </a:r>
          </a:p>
          <a:p>
            <a:r>
              <a:rPr lang="en-US" dirty="0" smtClean="0"/>
              <a:t>50,</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a:t>
            </a:fld>
            <a:endParaRPr lang="en-US"/>
          </a:p>
        </p:txBody>
      </p:sp>
    </p:spTree>
    <p:extLst>
      <p:ext uri="{BB962C8B-B14F-4D97-AF65-F5344CB8AC3E}">
        <p14:creationId xmlns:p14="http://schemas.microsoft.com/office/powerpoint/2010/main" val="3756306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Serra said: "The viewer becomes aware of himself and of his movement through the plaza. As he moves, the sculpture changes. Contraction and expansion of the sculpture result from the viewer's movement. Step by step the perception not only of the sculpture but of the entire environment changes."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Those who worked in the area found the sculpture extremely disruptive to their daily routines, and within months the work had driven over 1300 bureaucratic employees in the greater metro area to sign a petition for its removal.</a:t>
            </a:r>
            <a:endParaRPr lang="en-US" baseline="300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30000" dirty="0" smtClean="0"/>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22</a:t>
            </a:fld>
            <a:endParaRPr lang="en-US"/>
          </a:p>
        </p:txBody>
      </p:sp>
    </p:spTree>
    <p:extLst>
      <p:ext uri="{BB962C8B-B14F-4D97-AF65-F5344CB8AC3E}">
        <p14:creationId xmlns:p14="http://schemas.microsoft.com/office/powerpoint/2010/main" val="42555634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Serra,wrote</a:t>
            </a:r>
            <a:r>
              <a:rPr lang="en-US" dirty="0" smtClean="0"/>
              <a:t> "it is a Site-specific work and as such is not to be relocated. To remove the work is to destroy the work.”   He argued it could not exist as a piece of humane art unless it remained in that exact location within the Foley Plaza.</a:t>
            </a:r>
            <a:r>
              <a:rPr lang="en-US" baseline="30000" dirty="0" smtClean="0"/>
              <a:t> </a:t>
            </a:r>
            <a:r>
              <a:rPr lang="en-US" dirty="0" smtClean="0"/>
              <a:t>Therefore, it was claimed that by removing the physical steel sculpture, the government would destroy the broader work, regardless of its physical existence.</a:t>
            </a:r>
            <a:endParaRPr lang="en-US" baseline="3000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300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Because the sculpture forced the site to function as an extension of the sculpture, it was in effect "holding the site hostage."</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23</a:t>
            </a:fld>
            <a:endParaRPr lang="en-US"/>
          </a:p>
        </p:txBody>
      </p:sp>
    </p:spTree>
    <p:extLst>
      <p:ext uri="{BB962C8B-B14F-4D97-AF65-F5344CB8AC3E}">
        <p14:creationId xmlns:p14="http://schemas.microsoft.com/office/powerpoint/2010/main" val="20942563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p>
          <a:p>
            <a:r>
              <a:rPr lang="en-US" dirty="0" smtClean="0"/>
              <a:t>Revival Field, Pig's Eye Landfill, St. Paul, MN, summer 1991</a:t>
            </a:r>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33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34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35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restored bank will become the permanent library of John H. Johnson, the Chicagoan who founded Ebony and Jet magazines, housing the entire run of Johnson Publishing periodicals, as well as Johnson’s personal collection of 10,000 books. It will also feature a restaurant, rooms for exhibitions and performances and spaces where book clubs and community groups can meet.</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36</a:t>
            </a:fld>
            <a:endParaRPr lang="en-US"/>
          </a:p>
        </p:txBody>
      </p:sp>
    </p:spTree>
    <p:extLst>
      <p:ext uri="{BB962C8B-B14F-4D97-AF65-F5344CB8AC3E}">
        <p14:creationId xmlns:p14="http://schemas.microsoft.com/office/powerpoint/2010/main" val="3147961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The art practice</a:t>
            </a:r>
            <a:r>
              <a:rPr lang="en-US" dirty="0" smtClean="0"/>
              <a:t> most akin to what Gates is doing, and to which he often refers, is Project Row Houses. In 1993, Rick Lowe and several other African-American artists renovated a string of abandoned shotgun-style homes in Houston’s Third Ward, turning them into artist residences, setting up community-arts programming and later opening transitional housing for single mothers.</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They based the enterprise on the German artist Joseph Beuys’s concept of social sculpture, the idea that a work of art could be a practical social action. </a:t>
            </a:r>
          </a:p>
          <a:p>
            <a:endParaRPr lang="en-US" b="1" dirty="0"/>
          </a:p>
        </p:txBody>
      </p:sp>
      <p:sp>
        <p:nvSpPr>
          <p:cNvPr id="4" name="Slide Number Placeholder 3"/>
          <p:cNvSpPr>
            <a:spLocks noGrp="1"/>
          </p:cNvSpPr>
          <p:nvPr>
            <p:ph type="sldNum" sz="quarter" idx="10"/>
          </p:nvPr>
        </p:nvSpPr>
        <p:spPr/>
        <p:txBody>
          <a:bodyPr/>
          <a:lstStyle/>
          <a:p>
            <a:fld id="{29CBAD49-385A-B840-BB0A-BBC322FBE5A7}" type="slidenum">
              <a:rPr lang="en-US" smtClean="0"/>
              <a:t>37</a:t>
            </a:fld>
            <a:endParaRPr lang="en-US"/>
          </a:p>
        </p:txBody>
      </p:sp>
    </p:spTree>
    <p:extLst>
      <p:ext uri="{BB962C8B-B14F-4D97-AF65-F5344CB8AC3E}">
        <p14:creationId xmlns:p14="http://schemas.microsoft.com/office/powerpoint/2010/main" val="25181906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Miwon</a:t>
            </a:r>
            <a:r>
              <a:rPr lang="en-US" baseline="0" dirty="0" smtClean="0"/>
              <a:t> Kwon summarizes today’s public art</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39</a:t>
            </a:fld>
            <a:endParaRPr lang="en-US"/>
          </a:p>
        </p:txBody>
      </p:sp>
    </p:spTree>
    <p:extLst>
      <p:ext uri="{BB962C8B-B14F-4D97-AF65-F5344CB8AC3E}">
        <p14:creationId xmlns:p14="http://schemas.microsoft.com/office/powerpoint/2010/main" val="2127838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Mark Dion, </a:t>
            </a:r>
            <a:r>
              <a:rPr lang="en-US" dirty="0" err="1" smtClean="0"/>
              <a:t>Neukom</a:t>
            </a:r>
            <a:r>
              <a:rPr lang="en-US" dirty="0" smtClean="0"/>
              <a:t> Vivarium (2006). Mixed media installation. A 60-ft. Western hemlock tree that fell outside of Seattle in 1996, and which now serves as a nurse log in an 80-ft greenhouse.</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43</a:t>
            </a:fld>
            <a:endParaRPr lang="en-US"/>
          </a:p>
        </p:txBody>
      </p:sp>
    </p:spTree>
    <p:extLst>
      <p:ext uri="{BB962C8B-B14F-4D97-AF65-F5344CB8AC3E}">
        <p14:creationId xmlns:p14="http://schemas.microsoft.com/office/powerpoint/2010/main" val="4197691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80 % pollutants in Hudson River are from street runoff</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48</a:t>
            </a:fld>
            <a:endParaRPr lang="en-US"/>
          </a:p>
        </p:txBody>
      </p:sp>
    </p:spTree>
    <p:extLst>
      <p:ext uri="{BB962C8B-B14F-4D97-AF65-F5344CB8AC3E}">
        <p14:creationId xmlns:p14="http://schemas.microsoft.com/office/powerpoint/2010/main" val="1536697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John James Audubon</a:t>
            </a:r>
            <a:r>
              <a:rPr lang="en-US" baseline="0" dirty="0" smtClean="0"/>
              <a:t> (18</a:t>
            </a:r>
            <a:r>
              <a:rPr lang="en-US" baseline="30000" dirty="0" smtClean="0"/>
              <a:t>th</a:t>
            </a:r>
            <a:r>
              <a:rPr lang="en-US" baseline="0" dirty="0" smtClean="0"/>
              <a:t> century) and Walton Ford (early 21</a:t>
            </a:r>
            <a:r>
              <a:rPr lang="en-US" baseline="30000" dirty="0" smtClean="0"/>
              <a:t>st</a:t>
            </a:r>
            <a:r>
              <a:rPr lang="en-US" baseline="0" dirty="0" smtClean="0"/>
              <a:t> century)</a:t>
            </a:r>
          </a:p>
          <a:p>
            <a:endParaRPr lang="en-US" baseline="0" dirty="0" smtClean="0"/>
          </a:p>
          <a:p>
            <a:r>
              <a:rPr lang="en-US" baseline="0" dirty="0" smtClean="0"/>
              <a:t>Both interpreting the beauty, </a:t>
            </a:r>
            <a:r>
              <a:rPr lang="en-US" baseline="0" dirty="0" err="1" smtClean="0"/>
              <a:t>ectacy</a:t>
            </a:r>
            <a:r>
              <a:rPr lang="en-US" baseline="0" dirty="0" smtClean="0"/>
              <a:t> and horrors of nature, from their respective time periods.  How do we look at nature through the lens of current perspective, when the subject if climate change is evoked at the very mention of nature?  We can no longer remove humans from the narrative.</a:t>
            </a:r>
          </a:p>
          <a:p>
            <a:endParaRPr lang="en-US" baseline="0" dirty="0" smtClean="0"/>
          </a:p>
          <a:p>
            <a:r>
              <a:rPr lang="en-US" baseline="0" dirty="0" smtClean="0"/>
              <a:t>LAND PAPER – I am asking you to unearth the tendrils of a single creeper from the bramble of contemporary nature.  What is revealed when you pull up a vine? An unexpected path? The life systems of the organism?</a:t>
            </a:r>
          </a:p>
        </p:txBody>
      </p:sp>
      <p:sp>
        <p:nvSpPr>
          <p:cNvPr id="4" name="Slide Number Placeholder 3"/>
          <p:cNvSpPr>
            <a:spLocks noGrp="1"/>
          </p:cNvSpPr>
          <p:nvPr>
            <p:ph type="sldNum" sz="quarter" idx="10"/>
          </p:nvPr>
        </p:nvSpPr>
        <p:spPr/>
        <p:txBody>
          <a:bodyPr/>
          <a:lstStyle/>
          <a:p>
            <a:fld id="{29CBAD49-385A-B840-BB0A-BBC322FBE5A7}" type="slidenum">
              <a:rPr lang="en-US" smtClean="0"/>
              <a:t>2</a:t>
            </a:fld>
            <a:endParaRPr lang="en-US"/>
          </a:p>
        </p:txBody>
      </p:sp>
    </p:spTree>
    <p:extLst>
      <p:ext uri="{BB962C8B-B14F-4D97-AF65-F5344CB8AC3E}">
        <p14:creationId xmlns:p14="http://schemas.microsoft.com/office/powerpoint/2010/main" val="1906728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History</a:t>
            </a:r>
            <a:r>
              <a:rPr lang="en-US" baseline="0" dirty="0" smtClean="0"/>
              <a:t> of Public Art</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4</a:t>
            </a:fld>
            <a:endParaRPr lang="en-US"/>
          </a:p>
        </p:txBody>
      </p:sp>
    </p:spTree>
    <p:extLst>
      <p:ext uri="{BB962C8B-B14F-4D97-AF65-F5344CB8AC3E}">
        <p14:creationId xmlns:p14="http://schemas.microsoft.com/office/powerpoint/2010/main" val="2615827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9CBAD49-385A-B840-BB0A-BBC322FBE5A7}" type="slidenum">
              <a:rPr lang="en-US" smtClean="0"/>
              <a:t>5</a:t>
            </a:fld>
            <a:endParaRPr lang="en-US"/>
          </a:p>
        </p:txBody>
      </p:sp>
    </p:spTree>
    <p:extLst>
      <p:ext uri="{BB962C8B-B14F-4D97-AF65-F5344CB8AC3E}">
        <p14:creationId xmlns:p14="http://schemas.microsoft.com/office/powerpoint/2010/main" val="27396252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13</a:t>
            </a:fld>
            <a:endParaRPr lang="en-US"/>
          </a:p>
        </p:txBody>
      </p:sp>
    </p:spTree>
    <p:extLst>
      <p:ext uri="{BB962C8B-B14F-4D97-AF65-F5344CB8AC3E}">
        <p14:creationId xmlns:p14="http://schemas.microsoft.com/office/powerpoint/2010/main" val="332415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recreated</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14</a:t>
            </a:fld>
            <a:endParaRPr lang="en-US"/>
          </a:p>
        </p:txBody>
      </p:sp>
    </p:spTree>
    <p:extLst>
      <p:ext uri="{BB962C8B-B14F-4D97-AF65-F5344CB8AC3E}">
        <p14:creationId xmlns:p14="http://schemas.microsoft.com/office/powerpoint/2010/main" val="8195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The Mountain Pass concept was inspired by the jagged profile of the nearby Squaw Peak range. The design uses the flexible qualities of chain link fencing to meet the safety requirements for pedestrian bridges and achieve a sculptural likeness to the mountains. The artist worked with SVR Inc. Engineering to develop the concept. The project is a joint effort between the City of Phoenix and the Arizona Department of Transportation.</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17</a:t>
            </a:fld>
            <a:endParaRPr lang="en-US"/>
          </a:p>
        </p:txBody>
      </p:sp>
    </p:spTree>
    <p:extLst>
      <p:ext uri="{BB962C8B-B14F-4D97-AF65-F5344CB8AC3E}">
        <p14:creationId xmlns:p14="http://schemas.microsoft.com/office/powerpoint/2010/main" val="173513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Art is integral to the layout and design of</a:t>
            </a:r>
            <a:r>
              <a:rPr lang="en-US" sz="1200" baseline="0" dirty="0" smtClean="0"/>
              <a:t> </a:t>
            </a:r>
            <a:r>
              <a:rPr lang="en-US" sz="1200" dirty="0" smtClean="0"/>
              <a:t>the bike paths that skirt Tempe Town Lake.</a:t>
            </a:r>
            <a:r>
              <a:rPr lang="en-US" sz="1200" baseline="0" dirty="0" smtClean="0"/>
              <a:t> </a:t>
            </a:r>
            <a:r>
              <a:rPr lang="en-US" sz="1200" dirty="0" smtClean="0"/>
              <a:t>As a member of the Moore/</a:t>
            </a:r>
            <a:r>
              <a:rPr lang="en-US" sz="1200" dirty="0" err="1" smtClean="0"/>
              <a:t>Swick</a:t>
            </a:r>
            <a:r>
              <a:rPr lang="en-US" sz="1200" dirty="0" smtClean="0"/>
              <a:t> design</a:t>
            </a:r>
            <a:r>
              <a:rPr lang="en-US" sz="1200" baseline="0" dirty="0" smtClean="0"/>
              <a:t> </a:t>
            </a:r>
            <a:r>
              <a:rPr lang="en-US" sz="1200" dirty="0" smtClean="0"/>
              <a:t>team Lundquist developed a series of</a:t>
            </a:r>
            <a:r>
              <a:rPr lang="en-US" sz="1200" baseline="0" dirty="0" smtClean="0"/>
              <a:t> </a:t>
            </a:r>
            <a:r>
              <a:rPr lang="en-US" sz="1200" dirty="0" smtClean="0"/>
              <a:t>images depicting the native and</a:t>
            </a:r>
            <a:r>
              <a:rPr lang="en-US" sz="1200" baseline="0" dirty="0" smtClean="0"/>
              <a:t> </a:t>
            </a:r>
            <a:r>
              <a:rPr lang="en-US" sz="1200" dirty="0" smtClean="0"/>
              <a:t>endangered species that inhabited the area</a:t>
            </a:r>
            <a:r>
              <a:rPr lang="en-US" sz="1200" baseline="0" dirty="0" smtClean="0"/>
              <a:t> </a:t>
            </a:r>
            <a:r>
              <a:rPr lang="en-US" sz="1200" dirty="0" smtClean="0"/>
              <a:t>before the Roosevelt Dam changed the</a:t>
            </a:r>
            <a:r>
              <a:rPr lang="en-US" sz="1200" baseline="0" dirty="0" smtClean="0"/>
              <a:t> </a:t>
            </a:r>
            <a:r>
              <a:rPr lang="en-US" sz="1200" dirty="0" smtClean="0"/>
              <a:t>ecology of the Salt River basin.</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18</a:t>
            </a:fld>
            <a:endParaRPr lang="en-US"/>
          </a:p>
        </p:txBody>
      </p:sp>
    </p:spTree>
    <p:extLst>
      <p:ext uri="{BB962C8B-B14F-4D97-AF65-F5344CB8AC3E}">
        <p14:creationId xmlns:p14="http://schemas.microsoft.com/office/powerpoint/2010/main" val="27627901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1979 the US</a:t>
            </a:r>
            <a:r>
              <a:rPr lang="en-US" baseline="0" dirty="0" smtClean="0"/>
              <a:t> General Services Administration,</a:t>
            </a:r>
            <a:r>
              <a:rPr lang="en-US" dirty="0" smtClean="0"/>
              <a:t> commission a work of public art to grace the open space in front of a planned addition to the </a:t>
            </a:r>
            <a:r>
              <a:rPr lang="en-US" dirty="0" err="1" smtClean="0"/>
              <a:t>Javits</a:t>
            </a:r>
            <a:r>
              <a:rPr lang="en-US" dirty="0" smtClean="0"/>
              <a:t> Federal Building</a:t>
            </a:r>
            <a:r>
              <a:rPr lang="en-US" baseline="0" dirty="0" smtClean="0"/>
              <a:t> in </a:t>
            </a:r>
            <a:r>
              <a:rPr lang="en-US" baseline="0" dirty="0" err="1" smtClean="0"/>
              <a:t>Manhatten</a:t>
            </a:r>
            <a:r>
              <a:rPr lang="en-US" baseline="0" dirty="0" smtClean="0"/>
              <a:t>.</a:t>
            </a:r>
            <a:r>
              <a:rPr lang="en-US" dirty="0" smtClean="0"/>
              <a:t> </a:t>
            </a:r>
          </a:p>
          <a:p>
            <a:endParaRPr lang="en-US" dirty="0" smtClean="0"/>
          </a:p>
          <a:p>
            <a:r>
              <a:rPr lang="en-US" dirty="0" smtClean="0"/>
              <a:t>Richard Serra was selected as the artist after having been recommended by a National Endowment for the Arts panel of art experts.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Placed in the Federal Plaza, the work bisected the space, blocking views and paths of those who frequented the plaza.</a:t>
            </a:r>
            <a:r>
              <a:rPr lang="en-US" baseline="0" dirty="0" smtClean="0"/>
              <a:t> </a:t>
            </a:r>
            <a:r>
              <a:rPr lang="en-US" dirty="0" smtClean="0"/>
              <a:t>The sculpture was a solid, unfinished plate of COR-TEN steel, 120 feet (37 m) long, 12 feet (3.7 m) tall, and 2.5 inches (6.4 cm) thick.</a:t>
            </a:r>
            <a:r>
              <a:rPr lang="en-US" baseline="0" dirty="0" smtClean="0"/>
              <a:t> </a:t>
            </a:r>
            <a:r>
              <a:rPr lang="en-US" dirty="0" smtClean="0"/>
              <a:t> </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21</a:t>
            </a:fld>
            <a:endParaRPr lang="en-US"/>
          </a:p>
        </p:txBody>
      </p:sp>
    </p:spTree>
    <p:extLst>
      <p:ext uri="{BB962C8B-B14F-4D97-AF65-F5344CB8AC3E}">
        <p14:creationId xmlns:p14="http://schemas.microsoft.com/office/powerpoint/2010/main" val="2620566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1/15/17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1/15/17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1/15/17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1/15/17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1/15/17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1/15/17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1/15/17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1/15/17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dirty="0"/>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http://www.clui.org/section/landscans"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1.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youtube.com/watch?v=CPk3ObBJSgM&amp;list=PL6013D30585793797&amp;index=1"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4" Type="http://schemas.microsoft.com/office/2007/relationships/hdphoto" Target="../media/hdphoto1.wdp"/><Relationship Id="rId5" Type="http://schemas.openxmlformats.org/officeDocument/2006/relationships/image" Target="../media/image14.jpeg"/><Relationship Id="rId6" Type="http://schemas.microsoft.com/office/2007/relationships/hdphoto" Target="../media/hdphoto2.wdp"/><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8.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em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8.jpeg"/></Relationships>
</file>

<file path=ppt/slides/_rels/slide34.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1.jpeg"/></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8.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g"/><Relationship Id="rId3" Type="http://schemas.openxmlformats.org/officeDocument/2006/relationships/image" Target="../media/image41.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2.png"/></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hyperlink" Target="http://nataliejeremijenko.com/portfolio/" TargetMode="External"/><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5" Type="http://schemas.openxmlformats.org/officeDocument/2006/relationships/image" Target="../media/image47.png"/><Relationship Id="rId6"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ed.com/talks/natalie_jeremijenko_the_art_of_the_eco_mindshift.html" TargetMode="External"/><Relationship Id="rId3" Type="http://schemas.openxmlformats.org/officeDocument/2006/relationships/hyperlink" Target="http://www.nyu.edu/projects/xdesign/"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g"/><Relationship Id="rId3" Type="http://schemas.openxmlformats.org/officeDocument/2006/relationships/image" Target="../media/image54.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g"/><Relationship Id="rId3" Type="http://schemas.openxmlformats.org/officeDocument/2006/relationships/image" Target="../media/image56.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7.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sp>
        <p:nvSpPr>
          <p:cNvPr id="6" name="TextBox 5"/>
          <p:cNvSpPr txBox="1"/>
          <p:nvPr/>
        </p:nvSpPr>
        <p:spPr>
          <a:xfrm>
            <a:off x="1622856" y="2575609"/>
            <a:ext cx="5439635" cy="707886"/>
          </a:xfrm>
          <a:prstGeom prst="rect">
            <a:avLst/>
          </a:prstGeom>
          <a:noFill/>
        </p:spPr>
        <p:txBody>
          <a:bodyPr wrap="none" rtlCol="0">
            <a:spAutoFit/>
          </a:bodyPr>
          <a:lstStyle/>
          <a:p>
            <a:r>
              <a:rPr lang="en-US" sz="2000" dirty="0" smtClean="0">
                <a:hlinkClick r:id="rId3"/>
              </a:rPr>
              <a:t>Bingham Copper Mind Land Scan</a:t>
            </a:r>
            <a:endParaRPr lang="en-US" sz="2000" dirty="0" smtClean="0"/>
          </a:p>
          <a:p>
            <a:r>
              <a:rPr lang="en-US" sz="2000" dirty="0"/>
              <a:t>Bingham Canyon Mine to Kennecott Smelter, Utah</a:t>
            </a:r>
          </a:p>
        </p:txBody>
      </p:sp>
    </p:spTree>
    <p:extLst>
      <p:ext uri="{BB962C8B-B14F-4D97-AF65-F5344CB8AC3E}">
        <p14:creationId xmlns:p14="http://schemas.microsoft.com/office/powerpoint/2010/main" val="335981974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loud-gate-09_0114_melody-mudd2.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1503" y="613536"/>
            <a:ext cx="7919872" cy="5260213"/>
          </a:xfrm>
          <a:prstGeom prst="rect">
            <a:avLst/>
          </a:prstGeom>
        </p:spPr>
      </p:pic>
      <p:sp>
        <p:nvSpPr>
          <p:cNvPr id="3" name="TextBox 2"/>
          <p:cNvSpPr txBox="1"/>
          <p:nvPr/>
        </p:nvSpPr>
        <p:spPr>
          <a:xfrm>
            <a:off x="619125" y="6270625"/>
            <a:ext cx="3416057" cy="261610"/>
          </a:xfrm>
          <a:prstGeom prst="rect">
            <a:avLst/>
          </a:prstGeom>
          <a:noFill/>
        </p:spPr>
        <p:txBody>
          <a:bodyPr wrap="none" rtlCol="0">
            <a:spAutoFit/>
          </a:bodyPr>
          <a:lstStyle/>
          <a:p>
            <a:r>
              <a:rPr lang="en-US" sz="1100" dirty="0" err="1" smtClean="0"/>
              <a:t>Anish</a:t>
            </a:r>
            <a:r>
              <a:rPr lang="en-US" sz="1100" dirty="0" smtClean="0"/>
              <a:t> </a:t>
            </a:r>
            <a:r>
              <a:rPr lang="en-US" sz="1100" dirty="0" err="1" smtClean="0"/>
              <a:t>Kapoor</a:t>
            </a:r>
            <a:r>
              <a:rPr lang="en-US" sz="1100" dirty="0" smtClean="0"/>
              <a:t>, Cloud Gate, Chicago, </a:t>
            </a:r>
            <a:r>
              <a:rPr lang="en-US" sz="1100" dirty="0" err="1" smtClean="0"/>
              <a:t>Millinium</a:t>
            </a:r>
            <a:r>
              <a:rPr lang="en-US" sz="1100" dirty="0" smtClean="0"/>
              <a:t> Park, 2005</a:t>
            </a:r>
            <a:endParaRPr lang="en-US" sz="1100" dirty="0"/>
          </a:p>
        </p:txBody>
      </p:sp>
    </p:spTree>
    <p:extLst>
      <p:ext uri="{BB962C8B-B14F-4D97-AF65-F5344CB8AC3E}">
        <p14:creationId xmlns:p14="http://schemas.microsoft.com/office/powerpoint/2010/main" val="271470317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Untitled-38.jpg"/>
          <p:cNvPicPr>
            <a:picLocks noGrp="1" noChangeAspect="1"/>
          </p:cNvPicPr>
          <p:nvPr isPhoto="1"/>
        </p:nvPicPr>
        <p:blipFill>
          <a:blip r:embed="rId2">
            <a:extLst>
              <a:ext uri="{28A0092B-C50C-407E-A947-70E740481C1C}">
                <a14:useLocalDpi xmlns:a14="http://schemas.microsoft.com/office/drawing/2010/main"/>
              </a:ext>
            </a:extLst>
          </a:blip>
          <a:srcRect/>
          <a:stretch>
            <a:fillRect/>
          </a:stretch>
        </p:blipFill>
        <p:spPr bwMode="auto">
          <a:xfrm>
            <a:off x="1073150" y="0"/>
            <a:ext cx="49323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2"/>
          <p:cNvSpPr>
            <a:spLocks noChangeArrowheads="1"/>
          </p:cNvSpPr>
          <p:nvPr/>
        </p:nvSpPr>
        <p:spPr bwMode="auto">
          <a:xfrm>
            <a:off x="6402388" y="5700862"/>
            <a:ext cx="4572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100" dirty="0" err="1" smtClean="0">
                <a:latin typeface="Calibri" charset="0"/>
              </a:rPr>
              <a:t>Anish</a:t>
            </a:r>
            <a:r>
              <a:rPr lang="en-US" sz="1100" dirty="0" smtClean="0">
                <a:latin typeface="Calibri" charset="0"/>
              </a:rPr>
              <a:t> </a:t>
            </a:r>
            <a:r>
              <a:rPr lang="en-US" sz="1100" dirty="0" err="1" smtClean="0">
                <a:latin typeface="Calibri" charset="0"/>
              </a:rPr>
              <a:t>Kapoor</a:t>
            </a:r>
            <a:endParaRPr lang="en-US" sz="1100" dirty="0" smtClean="0">
              <a:latin typeface="Calibri" charset="0"/>
            </a:endParaRPr>
          </a:p>
          <a:p>
            <a:r>
              <a:rPr lang="en-US" sz="1100" dirty="0" err="1" smtClean="0">
                <a:latin typeface="Calibri" charset="0"/>
              </a:rPr>
              <a:t>Taratantara</a:t>
            </a:r>
            <a:r>
              <a:rPr lang="en-US" sz="1100" dirty="0">
                <a:latin typeface="Calibri" charset="0"/>
              </a:rPr>
              <a:t>, </a:t>
            </a:r>
            <a:r>
              <a:rPr lang="en-US" sz="1100" dirty="0" smtClean="0">
                <a:latin typeface="Calibri" charset="0"/>
              </a:rPr>
              <a:t>Baltic Art</a:t>
            </a:r>
          </a:p>
          <a:p>
            <a:r>
              <a:rPr lang="en-US" sz="1100" dirty="0" smtClean="0">
                <a:latin typeface="Calibri" charset="0"/>
              </a:rPr>
              <a:t>Center during renovation</a:t>
            </a:r>
          </a:p>
          <a:p>
            <a:r>
              <a:rPr lang="en-US" sz="1100" dirty="0" smtClean="0">
                <a:latin typeface="Calibri" charset="0"/>
              </a:rPr>
              <a:t>1999</a:t>
            </a:r>
            <a:r>
              <a:rPr lang="en-US" sz="1100" dirty="0">
                <a:latin typeface="Calibri" charset="0"/>
              </a:rPr>
              <a:t> </a:t>
            </a:r>
            <a:r>
              <a:rPr lang="en-US" sz="1100" dirty="0" smtClean="0">
                <a:latin typeface="Calibri" charset="0"/>
              </a:rPr>
              <a:t>PVC fabric </a:t>
            </a:r>
            <a:endParaRPr lang="en-US" sz="1100" dirty="0">
              <a:latin typeface="Calibri" charset="0"/>
            </a:endParaRPr>
          </a:p>
        </p:txBody>
      </p:sp>
    </p:spTree>
    <p:extLst>
      <p:ext uri="{BB962C8B-B14F-4D97-AF65-F5344CB8AC3E}">
        <p14:creationId xmlns:p14="http://schemas.microsoft.com/office/powerpoint/2010/main" val="80854888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ChangeArrowheads="1"/>
          </p:cNvSpPr>
          <p:nvPr/>
        </p:nvSpPr>
        <p:spPr bwMode="auto">
          <a:xfrm>
            <a:off x="152400" y="6411913"/>
            <a:ext cx="89154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100" dirty="0" err="1">
                <a:latin typeface="Calibri" charset="0"/>
              </a:rPr>
              <a:t>Taratantara</a:t>
            </a:r>
            <a:r>
              <a:rPr lang="en-US" sz="1100" dirty="0">
                <a:latin typeface="Calibri" charset="0"/>
              </a:rPr>
              <a:t>, </a:t>
            </a:r>
            <a:r>
              <a:rPr lang="en-US" sz="1100" dirty="0" smtClean="0">
                <a:latin typeface="Calibri" charset="0"/>
              </a:rPr>
              <a:t>1999 </a:t>
            </a:r>
            <a:endParaRPr lang="en-US" sz="1100" dirty="0">
              <a:latin typeface="Calibri" charset="0"/>
            </a:endParaRPr>
          </a:p>
        </p:txBody>
      </p:sp>
      <p:pic>
        <p:nvPicPr>
          <p:cNvPr id="2" name="Picture 1" descr="TaratantaraKapoorBaltic.mi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515" y="0"/>
            <a:ext cx="8169914" cy="6495082"/>
          </a:xfrm>
          <a:prstGeom prst="rect">
            <a:avLst/>
          </a:prstGeom>
        </p:spPr>
      </p:pic>
    </p:spTree>
    <p:extLst>
      <p:ext uri="{BB962C8B-B14F-4D97-AF65-F5344CB8AC3E}">
        <p14:creationId xmlns:p14="http://schemas.microsoft.com/office/powerpoint/2010/main" val="289405413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ChangeArrowheads="1"/>
          </p:cNvSpPr>
          <p:nvPr/>
        </p:nvSpPr>
        <p:spPr bwMode="auto">
          <a:xfrm>
            <a:off x="5171848" y="6522204"/>
            <a:ext cx="457200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100" dirty="0" err="1">
                <a:latin typeface="Calibri" charset="0"/>
              </a:rPr>
              <a:t>Taratantara</a:t>
            </a:r>
            <a:r>
              <a:rPr lang="en-US" sz="1100" dirty="0">
                <a:latin typeface="Calibri" charset="0"/>
              </a:rPr>
              <a:t>, </a:t>
            </a:r>
            <a:r>
              <a:rPr lang="en-US" sz="1100" dirty="0" smtClean="0">
                <a:latin typeface="Calibri" charset="0"/>
              </a:rPr>
              <a:t>Naples, 2000</a:t>
            </a:r>
            <a:endParaRPr lang="en-US" sz="1100" dirty="0">
              <a:latin typeface="Calibri" charset="0"/>
            </a:endParaRPr>
          </a:p>
        </p:txBody>
      </p:sp>
      <p:pic>
        <p:nvPicPr>
          <p:cNvPr id="2" name="Picture 1" descr="taratantar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206" y="810095"/>
            <a:ext cx="7802880" cy="5250180"/>
          </a:xfrm>
          <a:prstGeom prst="rect">
            <a:avLst/>
          </a:prstGeom>
        </p:spPr>
      </p:pic>
    </p:spTree>
    <p:extLst>
      <p:ext uri="{BB962C8B-B14F-4D97-AF65-F5344CB8AC3E}">
        <p14:creationId xmlns:p14="http://schemas.microsoft.com/office/powerpoint/2010/main" val="1081829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Untitled-41.jpg"/>
          <p:cNvPicPr>
            <a:picLocks noGrp="1" noChangeAspect="1"/>
          </p:cNvPicPr>
          <p:nvPr isPhoto="1"/>
        </p:nvPicPr>
        <p:blipFill>
          <a:blip r:embed="rId3">
            <a:extLst>
              <a:ext uri="{28A0092B-C50C-407E-A947-70E740481C1C}">
                <a14:useLocalDpi xmlns:a14="http://schemas.microsoft.com/office/drawing/2010/main"/>
              </a:ext>
            </a:extLst>
          </a:blip>
          <a:srcRect/>
          <a:stretch>
            <a:fillRect/>
          </a:stretch>
        </p:blipFill>
        <p:spPr bwMode="auto">
          <a:xfrm>
            <a:off x="2120900" y="0"/>
            <a:ext cx="49006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p:cNvSpPr>
            <a:spLocks noChangeArrowheads="1"/>
          </p:cNvSpPr>
          <p:nvPr/>
        </p:nvSpPr>
        <p:spPr bwMode="auto">
          <a:xfrm>
            <a:off x="7010400" y="6211888"/>
            <a:ext cx="167502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err="1">
                <a:latin typeface="Calibri" charset="0"/>
              </a:rPr>
              <a:t>Taratantara</a:t>
            </a:r>
            <a:r>
              <a:rPr lang="en-US" sz="1100" dirty="0">
                <a:latin typeface="Calibri" charset="0"/>
              </a:rPr>
              <a:t>, </a:t>
            </a:r>
            <a:r>
              <a:rPr lang="en-US" sz="1100" dirty="0" smtClean="0">
                <a:latin typeface="Calibri" charset="0"/>
              </a:rPr>
              <a:t>2000</a:t>
            </a:r>
            <a:endParaRPr lang="en-US" sz="1100" dirty="0">
              <a:latin typeface="Calibri" charset="0"/>
            </a:endParaRPr>
          </a:p>
          <a:p>
            <a:endParaRPr lang="en-US" sz="1100" dirty="0">
              <a:latin typeface="Calibri" charset="0"/>
            </a:endParaRPr>
          </a:p>
        </p:txBody>
      </p:sp>
    </p:spTree>
    <p:extLst>
      <p:ext uri="{BB962C8B-B14F-4D97-AF65-F5344CB8AC3E}">
        <p14:creationId xmlns:p14="http://schemas.microsoft.com/office/powerpoint/2010/main" val="346186344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355385" y="2216329"/>
            <a:ext cx="8208898" cy="1231106"/>
          </a:xfrm>
          <a:prstGeom prst="rect">
            <a:avLst/>
          </a:prstGeom>
          <a:noFill/>
        </p:spPr>
        <p:txBody>
          <a:bodyPr wrap="none" rtlCol="0">
            <a:spAutoFit/>
          </a:bodyPr>
          <a:lstStyle/>
          <a:p>
            <a:pPr algn="ctr"/>
            <a:r>
              <a:rPr lang="en-US" sz="2200" dirty="0" smtClean="0">
                <a:solidFill>
                  <a:srgbClr val="000000"/>
                </a:solidFill>
              </a:rPr>
              <a:t>View video on </a:t>
            </a:r>
            <a:r>
              <a:rPr lang="en-US" sz="2200" dirty="0" err="1" smtClean="0">
                <a:solidFill>
                  <a:srgbClr val="000000"/>
                </a:solidFill>
              </a:rPr>
              <a:t>Anish</a:t>
            </a:r>
            <a:r>
              <a:rPr lang="en-US" sz="2200" dirty="0" smtClean="0">
                <a:solidFill>
                  <a:srgbClr val="000000"/>
                </a:solidFill>
              </a:rPr>
              <a:t> </a:t>
            </a:r>
            <a:r>
              <a:rPr lang="en-US" sz="2200" dirty="0" err="1" smtClean="0">
                <a:solidFill>
                  <a:srgbClr val="000000"/>
                </a:solidFill>
              </a:rPr>
              <a:t>Kapoor</a:t>
            </a:r>
            <a:r>
              <a:rPr lang="en-US" sz="2200" dirty="0" smtClean="0">
                <a:solidFill>
                  <a:srgbClr val="000000"/>
                </a:solidFill>
              </a:rPr>
              <a:t> online:</a:t>
            </a:r>
          </a:p>
          <a:p>
            <a:pPr algn="ctr"/>
            <a:endParaRPr lang="en-US" dirty="0">
              <a:solidFill>
                <a:srgbClr val="000000"/>
              </a:solidFill>
            </a:endParaRPr>
          </a:p>
          <a:p>
            <a:pPr algn="ctr"/>
            <a:r>
              <a:rPr lang="en-US" sz="1600" dirty="0">
                <a:solidFill>
                  <a:srgbClr val="000000"/>
                </a:solidFill>
                <a:latin typeface="Arial"/>
                <a:cs typeface="Arial"/>
                <a:hlinkClick r:id="rId2"/>
              </a:rPr>
              <a:t>http://www.youtube.com/watch?v=CPk3ObBJSgM&amp;list=PL6013D30585793797&amp;index=</a:t>
            </a:r>
            <a:r>
              <a:rPr lang="en-US" sz="1600" dirty="0" smtClean="0">
                <a:solidFill>
                  <a:srgbClr val="000000"/>
                </a:solidFill>
                <a:latin typeface="Arial"/>
                <a:cs typeface="Arial"/>
                <a:hlinkClick r:id="rId2"/>
              </a:rPr>
              <a:t>1</a:t>
            </a:r>
            <a:endParaRPr lang="en-US" sz="1600" dirty="0" smtClean="0">
              <a:solidFill>
                <a:srgbClr val="000000"/>
              </a:solidFill>
              <a:latin typeface="Arial"/>
              <a:cs typeface="Arial"/>
            </a:endParaRPr>
          </a:p>
          <a:p>
            <a:pPr algn="ctr"/>
            <a:endParaRPr lang="en-US" dirty="0">
              <a:solidFill>
                <a:srgbClr val="000000"/>
              </a:solidFill>
            </a:endParaRPr>
          </a:p>
        </p:txBody>
      </p:sp>
    </p:spTree>
    <p:extLst>
      <p:ext uri="{BB962C8B-B14F-4D97-AF65-F5344CB8AC3E}">
        <p14:creationId xmlns:p14="http://schemas.microsoft.com/office/powerpoint/2010/main" val="8070626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823" y="508000"/>
            <a:ext cx="8367059" cy="3908762"/>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sz="3200" dirty="0" smtClean="0"/>
              <a:t>Phenomenological </a:t>
            </a:r>
          </a:p>
          <a:p>
            <a:r>
              <a:rPr lang="en-US" dirty="0" smtClean="0"/>
              <a:t>(to know through senses, rather than through thought)</a:t>
            </a:r>
          </a:p>
          <a:p>
            <a:endParaRPr lang="en-US" sz="2200" dirty="0" smtClean="0"/>
          </a:p>
          <a:p>
            <a:r>
              <a:rPr lang="en-US" sz="2200" b="1" dirty="0" smtClean="0"/>
              <a:t>2. Art </a:t>
            </a:r>
            <a:r>
              <a:rPr lang="en-US" sz="2200" b="1" dirty="0" smtClean="0">
                <a:solidFill>
                  <a:srgbClr val="FF0000"/>
                </a:solidFill>
              </a:rPr>
              <a:t>As</a:t>
            </a:r>
            <a:r>
              <a:rPr lang="en-US" sz="2200" b="1" dirty="0" smtClean="0"/>
              <a:t> Public Space </a:t>
            </a:r>
            <a:r>
              <a:rPr lang="en-US" sz="2200" dirty="0" smtClean="0"/>
              <a:t>(1980) NEA changed definitions</a:t>
            </a:r>
            <a:endParaRPr lang="en-US" sz="2200" dirty="0"/>
          </a:p>
          <a:p>
            <a:pPr marL="342900" indent="-342900">
              <a:buFontTx/>
              <a:buChar char="-"/>
            </a:pPr>
            <a:r>
              <a:rPr lang="en-US" sz="2200" dirty="0" smtClean="0"/>
              <a:t>art that is more like architecture</a:t>
            </a:r>
          </a:p>
          <a:p>
            <a:pPr marL="342900" indent="-342900">
              <a:buFontTx/>
              <a:buChar char="-"/>
            </a:pPr>
            <a:r>
              <a:rPr lang="en-US" sz="2200" dirty="0" smtClean="0"/>
              <a:t>intended to better address the needs of the space</a:t>
            </a:r>
          </a:p>
          <a:p>
            <a:pPr marL="342900" indent="-342900">
              <a:buFontTx/>
              <a:buChar char="-"/>
            </a:pPr>
            <a:r>
              <a:rPr lang="en-US" sz="2200" dirty="0" smtClean="0"/>
              <a:t>forms expanded - opened to earthworks, installations, environmental lighting</a:t>
            </a:r>
          </a:p>
          <a:p>
            <a:pPr marL="342900" indent="-342900">
              <a:buFontTx/>
              <a:buChar char="-"/>
            </a:pPr>
            <a:endParaRPr lang="en-US" sz="2200" dirty="0"/>
          </a:p>
          <a:p>
            <a:pPr marL="342900" indent="-342900">
              <a:buFontTx/>
              <a:buChar char="-"/>
            </a:pPr>
            <a:r>
              <a:rPr lang="en-US" sz="2200" dirty="0" smtClean="0"/>
              <a:t>critique:</a:t>
            </a:r>
            <a:r>
              <a:rPr lang="en-US" sz="2200" dirty="0"/>
              <a:t> </a:t>
            </a:r>
            <a:r>
              <a:rPr lang="en-US" sz="2200" dirty="0" smtClean="0"/>
              <a:t> still relayed the ideology of cultural authorities (museums, bureaucracies, experts)</a:t>
            </a:r>
          </a:p>
        </p:txBody>
      </p:sp>
    </p:spTree>
    <p:extLst>
      <p:ext uri="{BB962C8B-B14F-4D97-AF65-F5344CB8AC3E}">
        <p14:creationId xmlns:p14="http://schemas.microsoft.com/office/powerpoint/2010/main" val="248399846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87399" y="3855003"/>
            <a:ext cx="6445250" cy="1569660"/>
          </a:xfrm>
          <a:prstGeom prst="rect">
            <a:avLst/>
          </a:prstGeom>
        </p:spPr>
        <p:txBody>
          <a:bodyPr wrap="square">
            <a:spAutoFit/>
          </a:bodyPr>
          <a:lstStyle/>
          <a:p>
            <a:r>
              <a:rPr lang="en-US" sz="1600" dirty="0" smtClean="0"/>
              <a:t>MOUNTAIN </a:t>
            </a:r>
            <a:r>
              <a:rPr lang="en-US" sz="1600" dirty="0"/>
              <a:t>PASS PEDESTRIAN BRIDGE, 1997</a:t>
            </a:r>
          </a:p>
          <a:p>
            <a:r>
              <a:rPr lang="en-US" sz="1600" dirty="0" smtClean="0"/>
              <a:t>Laurie </a:t>
            </a:r>
            <a:r>
              <a:rPr lang="en-US" sz="1600" dirty="0" err="1" smtClean="0"/>
              <a:t>Lundquis</a:t>
            </a:r>
            <a:r>
              <a:rPr lang="en-US" sz="1600" dirty="0" smtClean="0"/>
              <a:t>, Phoenix</a:t>
            </a:r>
            <a:r>
              <a:rPr lang="en-US" sz="1600" dirty="0"/>
              <a:t>, </a:t>
            </a:r>
            <a:r>
              <a:rPr lang="en-US" sz="1600" dirty="0" smtClean="0"/>
              <a:t>Arizona</a:t>
            </a:r>
          </a:p>
          <a:p>
            <a:endParaRPr lang="en-US" sz="1600" dirty="0"/>
          </a:p>
          <a:p>
            <a:r>
              <a:rPr lang="en-US" sz="1600" dirty="0" smtClean="0"/>
              <a:t>Artist worked with engineering company, City of Phoenix and </a:t>
            </a:r>
            <a:r>
              <a:rPr lang="en-US" sz="1600" dirty="0" err="1" smtClean="0"/>
              <a:t>Arizon</a:t>
            </a:r>
            <a:r>
              <a:rPr lang="en-US" sz="1600" dirty="0" smtClean="0"/>
              <a:t> </a:t>
            </a:r>
            <a:r>
              <a:rPr lang="en-US" sz="1600" dirty="0" err="1" smtClean="0"/>
              <a:t>Dept</a:t>
            </a:r>
            <a:r>
              <a:rPr lang="en-US" sz="1600" dirty="0" smtClean="0"/>
              <a:t> Transportation</a:t>
            </a:r>
            <a:endParaRPr lang="en-US" sz="1600" dirty="0"/>
          </a:p>
          <a:p>
            <a:endParaRPr lang="en-US" sz="1600" dirty="0"/>
          </a:p>
        </p:txBody>
      </p:sp>
      <p:pic>
        <p:nvPicPr>
          <p:cNvPr id="6" name="Picture 5"/>
          <p:cNvPicPr>
            <a:picLocks noChangeAspect="1"/>
          </p:cNvPicPr>
          <p:nvPr/>
        </p:nvPicPr>
        <p:blipFill>
          <a:blip r:embed="rId3"/>
          <a:stretch>
            <a:fillRect/>
          </a:stretch>
        </p:blipFill>
        <p:spPr>
          <a:xfrm>
            <a:off x="787399" y="660400"/>
            <a:ext cx="6070601" cy="2750104"/>
          </a:xfrm>
          <a:prstGeom prst="rect">
            <a:avLst/>
          </a:prstGeom>
        </p:spPr>
      </p:pic>
    </p:spTree>
    <p:extLst>
      <p:ext uri="{BB962C8B-B14F-4D97-AF65-F5344CB8AC3E}">
        <p14:creationId xmlns:p14="http://schemas.microsoft.com/office/powerpoint/2010/main" val="116414373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p:blipFill>
        <p:spPr>
          <a:xfrm>
            <a:off x="396875" y="323850"/>
            <a:ext cx="3429000" cy="2578100"/>
          </a:xfrm>
          <a:prstGeom prst="rect">
            <a:avLst/>
          </a:prstGeom>
        </p:spPr>
      </p:pic>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4166255" y="3355538"/>
            <a:ext cx="4846177" cy="2927221"/>
          </a:xfrm>
          <a:prstGeom prst="rect">
            <a:avLst/>
          </a:prstGeom>
        </p:spPr>
      </p:pic>
      <p:pic>
        <p:nvPicPr>
          <p:cNvPr id="6" name="Picture 5"/>
          <p:cNvPicPr>
            <a:picLocks noChangeAspect="1"/>
          </p:cNvPicPr>
          <p:nvPr/>
        </p:nvPicPr>
        <p:blipFill>
          <a:blip r:embed="rId7"/>
          <a:stretch>
            <a:fillRect/>
          </a:stretch>
        </p:blipFill>
        <p:spPr>
          <a:xfrm>
            <a:off x="5070785" y="323850"/>
            <a:ext cx="3165686" cy="2374265"/>
          </a:xfrm>
          <a:prstGeom prst="rect">
            <a:avLst/>
          </a:prstGeom>
        </p:spPr>
      </p:pic>
      <p:sp>
        <p:nvSpPr>
          <p:cNvPr id="7" name="Rectangle 6"/>
          <p:cNvSpPr/>
          <p:nvPr/>
        </p:nvSpPr>
        <p:spPr>
          <a:xfrm>
            <a:off x="396875" y="3728214"/>
            <a:ext cx="3091067" cy="2554545"/>
          </a:xfrm>
          <a:prstGeom prst="rect">
            <a:avLst/>
          </a:prstGeom>
        </p:spPr>
        <p:txBody>
          <a:bodyPr wrap="square">
            <a:spAutoFit/>
          </a:bodyPr>
          <a:lstStyle/>
          <a:p>
            <a:r>
              <a:rPr lang="en-US" sz="1600" dirty="0"/>
              <a:t>RIO SALADO BIKEPATH, 1994-99</a:t>
            </a:r>
          </a:p>
          <a:p>
            <a:r>
              <a:rPr lang="en-US" sz="1600" dirty="0"/>
              <a:t>Tempe, </a:t>
            </a:r>
            <a:r>
              <a:rPr lang="en-US" sz="1600" dirty="0" smtClean="0"/>
              <a:t>Arizona</a:t>
            </a:r>
          </a:p>
          <a:p>
            <a:endParaRPr lang="en-US" sz="1600" dirty="0"/>
          </a:p>
          <a:p>
            <a:r>
              <a:rPr lang="en-US" sz="1600" dirty="0" smtClean="0"/>
              <a:t>Artist developed </a:t>
            </a:r>
            <a:r>
              <a:rPr lang="en-US" sz="1600" dirty="0"/>
              <a:t>a series of images depicting the native and endangered species that inhabited the area before the Roosevelt Dam changed the ecology of the Salt River basin.</a:t>
            </a:r>
          </a:p>
          <a:p>
            <a:endParaRPr lang="en-US" sz="1600" dirty="0"/>
          </a:p>
        </p:txBody>
      </p:sp>
    </p:spTree>
    <p:extLst>
      <p:ext uri="{BB962C8B-B14F-4D97-AF65-F5344CB8AC3E}">
        <p14:creationId xmlns:p14="http://schemas.microsoft.com/office/powerpoint/2010/main" val="130590196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entennialPark_11.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81465"/>
            <a:ext cx="9144000" cy="6099810"/>
          </a:xfrm>
          <a:prstGeom prst="rect">
            <a:avLst/>
          </a:prstGeom>
        </p:spPr>
      </p:pic>
    </p:spTree>
    <p:extLst>
      <p:ext uri="{BB962C8B-B14F-4D97-AF65-F5344CB8AC3E}">
        <p14:creationId xmlns:p14="http://schemas.microsoft.com/office/powerpoint/2010/main" val="257080008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0_b9a11_2a493def_orig.jpg"/>
          <p:cNvPicPr>
            <a:picLocks noChangeAspect="1"/>
          </p:cNvPicPr>
          <p:nvPr/>
        </p:nvPicPr>
        <p:blipFill rotWithShape="1">
          <a:blip r:embed="rId3">
            <a:extLst>
              <a:ext uri="{28A0092B-C50C-407E-A947-70E740481C1C}">
                <a14:useLocalDpi xmlns:a14="http://schemas.microsoft.com/office/drawing/2010/main" val="0"/>
              </a:ext>
            </a:extLst>
          </a:blip>
          <a:srcRect l="4138" t="5658" r="3842" b="1994"/>
          <a:stretch/>
        </p:blipFill>
        <p:spPr>
          <a:xfrm>
            <a:off x="0" y="0"/>
            <a:ext cx="5591798" cy="4298966"/>
          </a:xfrm>
          <a:prstGeom prst="rect">
            <a:avLst/>
          </a:prstGeom>
        </p:spPr>
      </p:pic>
      <p:pic>
        <p:nvPicPr>
          <p:cNvPr id="5" name="Picture 4" descr="1.-Walton-Ford.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0992" y="3816257"/>
            <a:ext cx="5863007" cy="3041743"/>
          </a:xfrm>
          <a:prstGeom prst="rect">
            <a:avLst/>
          </a:prstGeom>
        </p:spPr>
      </p:pic>
    </p:spTree>
    <p:extLst>
      <p:ext uri="{BB962C8B-B14F-4D97-AF65-F5344CB8AC3E}">
        <p14:creationId xmlns:p14="http://schemas.microsoft.com/office/powerpoint/2010/main" val="41943537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294" y="866588"/>
            <a:ext cx="7141882" cy="584776"/>
          </a:xfrm>
          <a:prstGeom prst="rect">
            <a:avLst/>
          </a:prstGeom>
          <a:noFill/>
        </p:spPr>
        <p:txBody>
          <a:bodyPr wrap="square" rtlCol="0">
            <a:spAutoFit/>
          </a:bodyPr>
          <a:lstStyle/>
          <a:p>
            <a:r>
              <a:rPr lang="en-US" sz="3200" dirty="0" smtClean="0"/>
              <a:t>Richard Serra’s </a:t>
            </a:r>
            <a:r>
              <a:rPr lang="en-US" sz="3200" i="1" dirty="0" smtClean="0"/>
              <a:t>Tilted Arch </a:t>
            </a:r>
            <a:r>
              <a:rPr lang="en-US" sz="3200" dirty="0" smtClean="0"/>
              <a:t>(1981 - 1989)</a:t>
            </a:r>
            <a:endParaRPr lang="en-US" sz="3200" i="1" dirty="0"/>
          </a:p>
        </p:txBody>
      </p:sp>
      <p:sp>
        <p:nvSpPr>
          <p:cNvPr id="3" name="TextBox 2"/>
          <p:cNvSpPr txBox="1"/>
          <p:nvPr/>
        </p:nvSpPr>
        <p:spPr>
          <a:xfrm>
            <a:off x="209177" y="1816555"/>
            <a:ext cx="8650941" cy="2123658"/>
          </a:xfrm>
          <a:prstGeom prst="rect">
            <a:avLst/>
          </a:prstGeom>
          <a:noFill/>
        </p:spPr>
        <p:txBody>
          <a:bodyPr wrap="square" rtlCol="0">
            <a:spAutoFit/>
          </a:bodyPr>
          <a:lstStyle/>
          <a:p>
            <a:pPr marL="342900" indent="-342900">
              <a:buFontTx/>
              <a:buChar char="-"/>
            </a:pPr>
            <a:r>
              <a:rPr lang="en-US" sz="2200" dirty="0" smtClean="0"/>
              <a:t>First </a:t>
            </a:r>
            <a:r>
              <a:rPr lang="en-US" sz="2200" dirty="0">
                <a:solidFill>
                  <a:srgbClr val="FF0000"/>
                </a:solidFill>
              </a:rPr>
              <a:t>i</a:t>
            </a:r>
            <a:r>
              <a:rPr lang="en-US" sz="2200" dirty="0" smtClean="0">
                <a:solidFill>
                  <a:srgbClr val="FF0000"/>
                </a:solidFill>
              </a:rPr>
              <a:t>ntervention</a:t>
            </a:r>
          </a:p>
          <a:p>
            <a:pPr marL="342900" indent="-342900">
              <a:buFontTx/>
              <a:buChar char="-"/>
            </a:pPr>
            <a:r>
              <a:rPr lang="en-US" sz="2200" dirty="0" smtClean="0"/>
              <a:t>Serra: “To move the sculpture from its site is to destroy the sculpture”</a:t>
            </a:r>
          </a:p>
          <a:p>
            <a:pPr marL="342900" indent="-342900">
              <a:buFontTx/>
              <a:buChar char="-"/>
            </a:pPr>
            <a:r>
              <a:rPr lang="en-US" sz="2200" dirty="0" smtClean="0"/>
              <a:t>Meant to be a response to the Federal Plaza, an intervention, a critique of institutional order and reason</a:t>
            </a:r>
          </a:p>
          <a:p>
            <a:pPr marL="342900" indent="-342900">
              <a:buFontTx/>
              <a:buChar char="-"/>
            </a:pPr>
            <a:r>
              <a:rPr lang="en-US" sz="2200" dirty="0" smtClean="0"/>
              <a:t>The work reorganized the space, conceptually and perceptually</a:t>
            </a:r>
            <a:endParaRPr lang="en-US" sz="2200" dirty="0"/>
          </a:p>
          <a:p>
            <a:pPr marL="342900" indent="-342900">
              <a:buFontTx/>
              <a:buChar char="-"/>
            </a:pPr>
            <a:r>
              <a:rPr lang="en-US" sz="2200" dirty="0" smtClean="0"/>
              <a:t> </a:t>
            </a:r>
            <a:r>
              <a:rPr lang="en-US" sz="2200" dirty="0"/>
              <a:t>W</a:t>
            </a:r>
            <a:r>
              <a:rPr lang="en-US" sz="2200" dirty="0" smtClean="0"/>
              <a:t>as in DIALOG with the space </a:t>
            </a:r>
            <a:endParaRPr lang="en-US" sz="2200" dirty="0"/>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6555115"/>
            <a:ext cx="2958769" cy="261610"/>
          </a:xfrm>
          <a:prstGeom prst="rect">
            <a:avLst/>
          </a:prstGeom>
          <a:noFill/>
        </p:spPr>
        <p:txBody>
          <a:bodyPr wrap="none" rtlCol="0">
            <a:spAutoFit/>
          </a:bodyPr>
          <a:lstStyle/>
          <a:p>
            <a:r>
              <a:rPr lang="en-US" sz="1100" dirty="0" smtClean="0"/>
              <a:t>Richard Sera, Tilted Arch, NY Federal Plaza, 1981</a:t>
            </a:r>
            <a:endParaRPr lang="en-US" sz="1100" dirty="0"/>
          </a:p>
        </p:txBody>
      </p:sp>
      <p:pic>
        <p:nvPicPr>
          <p:cNvPr id="3" name="Picture 2" descr="week_16_5-11-11130580784615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217920"/>
          </a:xfrm>
          <a:prstGeom prst="rect">
            <a:avLst/>
          </a:prstGeom>
        </p:spPr>
      </p:pic>
    </p:spTree>
    <p:extLst>
      <p:ext uri="{BB962C8B-B14F-4D97-AF65-F5344CB8AC3E}">
        <p14:creationId xmlns:p14="http://schemas.microsoft.com/office/powerpoint/2010/main" val="255995504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rks-Museum_Mind_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200" y="0"/>
            <a:ext cx="8016658" cy="6858000"/>
          </a:xfrm>
          <a:prstGeom prst="rect">
            <a:avLst/>
          </a:prstGeom>
        </p:spPr>
      </p:pic>
    </p:spTree>
    <p:extLst>
      <p:ext uri="{BB962C8B-B14F-4D97-AF65-F5344CB8AC3E}">
        <p14:creationId xmlns:p14="http://schemas.microsoft.com/office/powerpoint/2010/main" val="249543373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229706.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75444"/>
            <a:ext cx="9144000" cy="6002313"/>
          </a:xfrm>
          <a:prstGeom prst="rect">
            <a:avLst/>
          </a:prstGeom>
        </p:spPr>
      </p:pic>
    </p:spTree>
    <p:extLst>
      <p:ext uri="{BB962C8B-B14F-4D97-AF65-F5344CB8AC3E}">
        <p14:creationId xmlns:p14="http://schemas.microsoft.com/office/powerpoint/2010/main" val="1536536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8706" y="230553"/>
            <a:ext cx="8165833" cy="584776"/>
          </a:xfrm>
          <a:prstGeom prst="rect">
            <a:avLst/>
          </a:prstGeom>
          <a:noFill/>
        </p:spPr>
        <p:txBody>
          <a:bodyPr wrap="square" rtlCol="0">
            <a:spAutoFit/>
          </a:bodyPr>
          <a:lstStyle/>
          <a:p>
            <a:r>
              <a:rPr lang="en-US" sz="3200" dirty="0" smtClean="0"/>
              <a:t>Social/Institutional  (1990s) NEA revisions </a:t>
            </a:r>
            <a:endParaRPr lang="en-US" sz="3200" dirty="0"/>
          </a:p>
        </p:txBody>
      </p:sp>
      <p:sp>
        <p:nvSpPr>
          <p:cNvPr id="6" name="TextBox 5"/>
          <p:cNvSpPr txBox="1"/>
          <p:nvPr/>
        </p:nvSpPr>
        <p:spPr>
          <a:xfrm>
            <a:off x="179294" y="1081157"/>
            <a:ext cx="8621059" cy="4924426"/>
          </a:xfrm>
          <a:prstGeom prst="rect">
            <a:avLst/>
          </a:prstGeom>
          <a:noFill/>
        </p:spPr>
        <p:txBody>
          <a:bodyPr wrap="square" rtlCol="0">
            <a:spAutoFit/>
          </a:bodyPr>
          <a:lstStyle/>
          <a:p>
            <a:pPr marL="342900" indent="-342900">
              <a:buFontTx/>
              <a:buChar char="-"/>
            </a:pPr>
            <a:r>
              <a:rPr lang="en-US" dirty="0" smtClean="0"/>
              <a:t>Public Art changed from reviewing physical environment to improving society</a:t>
            </a:r>
          </a:p>
          <a:p>
            <a:pPr marL="342900" indent="-342900">
              <a:buFontTx/>
              <a:buChar char="-"/>
            </a:pPr>
            <a:r>
              <a:rPr lang="en-US" dirty="0" smtClean="0"/>
              <a:t> Survey book </a:t>
            </a:r>
            <a:r>
              <a:rPr lang="en-US" i="1" dirty="0" smtClean="0"/>
              <a:t>New Genre Public Art</a:t>
            </a:r>
            <a:r>
              <a:rPr lang="en-US" dirty="0"/>
              <a:t> </a:t>
            </a:r>
            <a:r>
              <a:rPr lang="en-US" dirty="0" smtClean="0"/>
              <a:t>by Suzanne Lacy</a:t>
            </a:r>
          </a:p>
          <a:p>
            <a:pPr marL="342900" indent="-342900">
              <a:buFontTx/>
              <a:buChar char="-"/>
            </a:pPr>
            <a:r>
              <a:rPr lang="en-US" dirty="0" smtClean="0"/>
              <a:t>Artist worked with community to make collaborative works</a:t>
            </a:r>
          </a:p>
          <a:p>
            <a:pPr marL="342900" indent="-342900">
              <a:buFontTx/>
              <a:buChar char="-"/>
            </a:pPr>
            <a:r>
              <a:rPr lang="en-US" dirty="0" smtClean="0"/>
              <a:t>Sites could change, happened in everyday spaces (schools, hospitals…)</a:t>
            </a:r>
          </a:p>
          <a:p>
            <a:pPr marL="342900" indent="-342900">
              <a:buFontTx/>
              <a:buChar char="-"/>
            </a:pPr>
            <a:r>
              <a:rPr lang="en-US" dirty="0" smtClean="0"/>
              <a:t>Everyday people – art could include anyone</a:t>
            </a:r>
          </a:p>
          <a:p>
            <a:pPr marL="342900" indent="-342900">
              <a:buFontTx/>
              <a:buChar char="-"/>
            </a:pPr>
            <a:r>
              <a:rPr lang="en-US" dirty="0" smtClean="0"/>
              <a:t>Forms expanded - events, performances, parades, gardens, music, social activism, environmental action, politically correct</a:t>
            </a:r>
          </a:p>
          <a:p>
            <a:pPr marL="342900" indent="-342900">
              <a:buFontTx/>
              <a:buChar char="-"/>
            </a:pPr>
            <a:r>
              <a:rPr lang="en-US" dirty="0" smtClean="0"/>
              <a:t>Aimed at providing underrepresented groups with sense of “identity”</a:t>
            </a:r>
          </a:p>
          <a:p>
            <a:pPr marL="342900" indent="-342900">
              <a:buFontTx/>
              <a:buChar char="-"/>
            </a:pPr>
            <a:r>
              <a:rPr lang="en-US" dirty="0" smtClean="0"/>
              <a:t>John Ahearn, Barbara Kruger, Culture </a:t>
            </a:r>
            <a:r>
              <a:rPr lang="en-US" dirty="0"/>
              <a:t>in Action, </a:t>
            </a:r>
            <a:r>
              <a:rPr lang="en-US" dirty="0" smtClean="0"/>
              <a:t>Act </a:t>
            </a:r>
            <a:r>
              <a:rPr lang="en-US" dirty="0"/>
              <a:t>Up</a:t>
            </a:r>
          </a:p>
          <a:p>
            <a:endParaRPr lang="en-US" dirty="0" smtClean="0"/>
          </a:p>
          <a:p>
            <a:pPr marL="342900" indent="-342900">
              <a:buFontTx/>
              <a:buChar char="-"/>
            </a:pPr>
            <a:r>
              <a:rPr lang="en-US" dirty="0" smtClean="0"/>
              <a:t>Critique 1: that identity was still institutionally determined because the artist was a commissioned by a bureaucratic/institutional force (that itself is continually redefined)</a:t>
            </a:r>
          </a:p>
          <a:p>
            <a:pPr marL="342900" indent="-342900">
              <a:buFontTx/>
              <a:buChar char="-"/>
            </a:pPr>
            <a:endParaRPr lang="en-US" dirty="0"/>
          </a:p>
          <a:p>
            <a:pPr marL="342900" indent="-342900">
              <a:buFontTx/>
              <a:buChar char="-"/>
            </a:pPr>
            <a:r>
              <a:rPr lang="en-US" dirty="0" smtClean="0"/>
              <a:t>Critique 2 : impossible to define “community” (Is it people with similar social concerns? Genetic traits? Geographic location? Is the artist supposed to hold commonalities?)</a:t>
            </a:r>
          </a:p>
          <a:p>
            <a:pPr marL="342900" indent="-342900">
              <a:buFontTx/>
              <a:buChar char="-"/>
            </a:pPr>
            <a:endParaRPr lang="en-US" sz="2200" dirty="0" smtClean="0"/>
          </a:p>
          <a:p>
            <a:pPr marL="342900" indent="-342900">
              <a:buFontTx/>
              <a:buChar char="-"/>
            </a:pPr>
            <a:endParaRPr lang="en-US" sz="2200" dirty="0"/>
          </a:p>
        </p:txBody>
      </p:sp>
    </p:spTree>
    <p:extLst>
      <p:ext uri="{BB962C8B-B14F-4D97-AF65-F5344CB8AC3E}">
        <p14:creationId xmlns:p14="http://schemas.microsoft.com/office/powerpoint/2010/main" val="2829465416"/>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6364" y="242454"/>
            <a:ext cx="8382000" cy="5588000"/>
          </a:xfrm>
          <a:prstGeom prst="rect">
            <a:avLst/>
          </a:prstGeom>
        </p:spPr>
      </p:pic>
      <p:sp>
        <p:nvSpPr>
          <p:cNvPr id="5" name="Rectangle 4"/>
          <p:cNvSpPr/>
          <p:nvPr/>
        </p:nvSpPr>
        <p:spPr>
          <a:xfrm>
            <a:off x="346364" y="6238721"/>
            <a:ext cx="8382000" cy="276999"/>
          </a:xfrm>
          <a:prstGeom prst="rect">
            <a:avLst/>
          </a:prstGeom>
        </p:spPr>
        <p:txBody>
          <a:bodyPr wrap="square">
            <a:spAutoFit/>
          </a:bodyPr>
          <a:lstStyle/>
          <a:p>
            <a:r>
              <a:rPr lang="en-US" sz="1200" dirty="0"/>
              <a:t>Touch Sanitation (1978 – 80), performance in which </a:t>
            </a:r>
            <a:r>
              <a:rPr lang="en-US" sz="1200" dirty="0" err="1"/>
              <a:t>Ukeles</a:t>
            </a:r>
            <a:r>
              <a:rPr lang="en-US" sz="1200" dirty="0"/>
              <a:t> shakes hands of every sanitation worker in NYC</a:t>
            </a:r>
          </a:p>
        </p:txBody>
      </p:sp>
    </p:spTree>
    <p:extLst>
      <p:ext uri="{BB962C8B-B14F-4D97-AF65-F5344CB8AC3E}">
        <p14:creationId xmlns:p14="http://schemas.microsoft.com/office/powerpoint/2010/main" val="148477933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6776" y="6199970"/>
            <a:ext cx="7105506" cy="276999"/>
          </a:xfrm>
          <a:prstGeom prst="rect">
            <a:avLst/>
          </a:prstGeom>
        </p:spPr>
        <p:txBody>
          <a:bodyPr wrap="none">
            <a:spAutoFit/>
          </a:bodyPr>
          <a:lstStyle/>
          <a:p>
            <a:r>
              <a:rPr lang="en-US" sz="1200" dirty="0"/>
              <a:t>Merle </a:t>
            </a:r>
            <a:r>
              <a:rPr lang="en-US" sz="1200" dirty="0" err="1"/>
              <a:t>Landerman</a:t>
            </a:r>
            <a:r>
              <a:rPr lang="en-US" sz="1200" dirty="0"/>
              <a:t> </a:t>
            </a:r>
            <a:r>
              <a:rPr lang="en-US" sz="1200" dirty="0" err="1" smtClean="0"/>
              <a:t>Ukeles</a:t>
            </a:r>
            <a:r>
              <a:rPr lang="en-US" sz="1200" dirty="0" smtClean="0"/>
              <a:t>, Visible </a:t>
            </a:r>
            <a:r>
              <a:rPr lang="en-US" sz="1200" dirty="0"/>
              <a:t>Trash, Mirrored Garbage Truck reflecting the citizens of NY (shown in parade)</a:t>
            </a:r>
          </a:p>
        </p:txBody>
      </p:sp>
      <p:pic>
        <p:nvPicPr>
          <p:cNvPr id="2" name="Picture 1"/>
          <p:cNvPicPr>
            <a:picLocks noChangeAspect="1"/>
          </p:cNvPicPr>
          <p:nvPr/>
        </p:nvPicPr>
        <p:blipFill>
          <a:blip r:embed="rId2"/>
          <a:stretch>
            <a:fillRect/>
          </a:stretch>
        </p:blipFill>
        <p:spPr>
          <a:xfrm>
            <a:off x="286776" y="375638"/>
            <a:ext cx="8441588" cy="5646867"/>
          </a:xfrm>
          <a:prstGeom prst="rect">
            <a:avLst/>
          </a:prstGeom>
        </p:spPr>
      </p:pic>
    </p:spTree>
    <p:extLst>
      <p:ext uri="{BB962C8B-B14F-4D97-AF65-F5344CB8AC3E}">
        <p14:creationId xmlns:p14="http://schemas.microsoft.com/office/powerpoint/2010/main" val="111088482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2.jpg"/>
          <p:cNvPicPr>
            <a:picLocks noGrp="1" noChangeAspect="1"/>
          </p:cNvPicPr>
          <p:nvPr>
            <p:ph idx="1"/>
          </p:nvPr>
        </p:nvPicPr>
        <p:blipFill>
          <a:blip r:embed="rId2" cstate="print">
            <a:extLst>
              <a:ext uri="{28A0092B-C50C-407E-A947-70E740481C1C}">
                <a14:useLocalDpi xmlns:a14="http://schemas.microsoft.com/office/drawing/2010/main"/>
              </a:ext>
            </a:extLst>
          </a:blip>
          <a:srcRect t="-4585" b="-4585"/>
          <a:stretch>
            <a:fillRect/>
          </a:stretch>
        </p:blipFill>
        <p:spPr>
          <a:xfrm>
            <a:off x="455959" y="-258724"/>
            <a:ext cx="8246533" cy="61849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
        <p:nvSpPr>
          <p:cNvPr id="3" name="Rectangle 2"/>
          <p:cNvSpPr/>
          <p:nvPr/>
        </p:nvSpPr>
        <p:spPr>
          <a:xfrm>
            <a:off x="127000" y="5777210"/>
            <a:ext cx="4572000" cy="646331"/>
          </a:xfrm>
          <a:prstGeom prst="rect">
            <a:avLst/>
          </a:prstGeom>
        </p:spPr>
        <p:txBody>
          <a:bodyPr>
            <a:spAutoFit/>
          </a:bodyPr>
          <a:lstStyle/>
          <a:p>
            <a:r>
              <a:rPr lang="en-US" sz="1200" i="1" dirty="0">
                <a:solidFill>
                  <a:srgbClr val="FFFFFF"/>
                </a:solidFill>
                <a:latin typeface="Arial" charset="0"/>
                <a:ea typeface="ＭＳ Ｐゴシック" charset="0"/>
                <a:cs typeface="Arial" charset="0"/>
              </a:rPr>
              <a:t>Thinking of You</a:t>
            </a:r>
            <a:endParaRPr lang="en-US" altLang="ja-JP" sz="1200" i="1" dirty="0">
              <a:solidFill>
                <a:srgbClr val="FFFFFF"/>
              </a:solidFill>
              <a:latin typeface="Arial" charset="0"/>
              <a:ea typeface="ＭＳ Ｐゴシック" charset="0"/>
              <a:cs typeface="Arial" charset="0"/>
            </a:endParaRPr>
          </a:p>
          <a:p>
            <a:r>
              <a:rPr lang="en-US" sz="1200" dirty="0">
                <a:solidFill>
                  <a:srgbClr val="FFFFFF"/>
                </a:solidFill>
                <a:latin typeface="Arial" charset="0"/>
                <a:ea typeface="ＭＳ Ｐゴシック" charset="0"/>
                <a:cs typeface="Arial" charset="0"/>
              </a:rPr>
              <a:t>Barbara Kruger</a:t>
            </a:r>
          </a:p>
          <a:p>
            <a:r>
              <a:rPr lang="en-US" sz="1200" dirty="0">
                <a:solidFill>
                  <a:srgbClr val="FFFFFF"/>
                </a:solidFill>
                <a:latin typeface="Arial" charset="0"/>
                <a:ea typeface="ＭＳ Ｐゴシック" charset="0"/>
                <a:cs typeface="Arial" charset="0"/>
              </a:rPr>
              <a:t>© 1999</a:t>
            </a:r>
          </a:p>
        </p:txBody>
      </p:sp>
    </p:spTree>
    <p:extLst>
      <p:ext uri="{BB962C8B-B14F-4D97-AF65-F5344CB8AC3E}">
        <p14:creationId xmlns:p14="http://schemas.microsoft.com/office/powerpoint/2010/main" val="125277384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5.jpg"/>
          <p:cNvPicPr>
            <a:picLocks noGrp="1" noChangeAspect="1"/>
          </p:cNvPicPr>
          <p:nvPr>
            <p:ph idx="1"/>
          </p:nvPr>
        </p:nvPicPr>
        <p:blipFill>
          <a:blip r:embed="rId2" cstate="print">
            <a:extLst>
              <a:ext uri="{28A0092B-C50C-407E-A947-70E740481C1C}">
                <a14:useLocalDpi xmlns:a14="http://schemas.microsoft.com/office/drawing/2010/main"/>
              </a:ext>
            </a:extLst>
          </a:blip>
          <a:srcRect l="-7267" r="-7267"/>
          <a:stretch>
            <a:fillRect/>
          </a:stretch>
        </p:blipFill>
        <p:spPr>
          <a:xfrm>
            <a:off x="457200" y="349250"/>
            <a:ext cx="8348133" cy="62611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341468722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6.jpg"/>
          <p:cNvPicPr>
            <a:picLocks noGrp="1" noChangeAspect="1"/>
          </p:cNvPicPr>
          <p:nvPr>
            <p:ph idx="1"/>
          </p:nvPr>
        </p:nvPicPr>
        <p:blipFill>
          <a:blip r:embed="rId2" cstate="print">
            <a:extLst>
              <a:ext uri="{28A0092B-C50C-407E-A947-70E740481C1C}">
                <a14:useLocalDpi xmlns:a14="http://schemas.microsoft.com/office/drawing/2010/main"/>
              </a:ext>
            </a:extLst>
          </a:blip>
          <a:srcRect l="-21301" r="-21301"/>
          <a:stretch>
            <a:fillRect/>
          </a:stretch>
        </p:blipFill>
        <p:spPr>
          <a:xfrm>
            <a:off x="-16933" y="-12700"/>
            <a:ext cx="9160933" cy="68707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39279699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34353" y="1090706"/>
            <a:ext cx="6719308" cy="4216539"/>
          </a:xfrm>
          <a:prstGeom prst="rect">
            <a:avLst/>
          </a:prstGeom>
          <a:noFill/>
        </p:spPr>
        <p:txBody>
          <a:bodyPr wrap="none" rtlCol="0">
            <a:spAutoFit/>
          </a:bodyPr>
          <a:lstStyle/>
          <a:p>
            <a:r>
              <a:rPr lang="en-US" sz="3200" dirty="0" smtClean="0"/>
              <a:t>One Place After Another: </a:t>
            </a:r>
          </a:p>
          <a:p>
            <a:r>
              <a:rPr lang="en-US" sz="3200" dirty="0" smtClean="0"/>
              <a:t>Site-Specific Art and Locational Identity</a:t>
            </a:r>
          </a:p>
          <a:p>
            <a:endParaRPr lang="en-US" dirty="0"/>
          </a:p>
          <a:p>
            <a:endParaRPr lang="en-US" dirty="0" smtClean="0"/>
          </a:p>
          <a:p>
            <a:r>
              <a:rPr lang="en-US" sz="2400" dirty="0" smtClean="0"/>
              <a:t>Miwon Kwon (2002)</a:t>
            </a:r>
          </a:p>
          <a:p>
            <a:endParaRPr lang="en-US" sz="2400" dirty="0" smtClean="0"/>
          </a:p>
          <a:p>
            <a:endParaRPr lang="en-US" sz="2400" dirty="0"/>
          </a:p>
          <a:p>
            <a:endParaRPr lang="en-US" sz="2400" dirty="0" smtClean="0"/>
          </a:p>
          <a:p>
            <a:endParaRPr lang="en-US" sz="2400" dirty="0"/>
          </a:p>
          <a:p>
            <a:endParaRPr lang="en-US" sz="2400" dirty="0" smtClean="0"/>
          </a:p>
          <a:p>
            <a:endParaRPr lang="en-US" sz="2400" dirty="0"/>
          </a:p>
        </p:txBody>
      </p:sp>
    </p:spTree>
    <p:extLst>
      <p:ext uri="{BB962C8B-B14F-4D97-AF65-F5344CB8AC3E}">
        <p14:creationId xmlns:p14="http://schemas.microsoft.com/office/powerpoint/2010/main" val="288320755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7.jpg"/>
          <p:cNvPicPr>
            <a:picLocks noGrp="1" noChangeAspect="1"/>
          </p:cNvPicPr>
          <p:nvPr>
            <p:ph idx="1"/>
          </p:nvPr>
        </p:nvPicPr>
        <p:blipFill>
          <a:blip r:embed="rId2" cstate="print">
            <a:extLst>
              <a:ext uri="{28A0092B-C50C-407E-A947-70E740481C1C}">
                <a14:useLocalDpi xmlns:a14="http://schemas.microsoft.com/office/drawing/2010/main"/>
              </a:ext>
            </a:extLst>
          </a:blip>
          <a:srcRect t="-4269" b="-4269"/>
          <a:stretch>
            <a:fillRect/>
          </a:stretch>
        </p:blipFill>
        <p:spPr>
          <a:xfrm>
            <a:off x="600075" y="304800"/>
            <a:ext cx="8229600" cy="61722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291715093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bwMode="auto">
          <a:xfrm>
            <a:off x="1263650" y="5984875"/>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pic>
        <p:nvPicPr>
          <p:cNvPr id="5" name="Picture 4" descr="5304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894" y="0"/>
            <a:ext cx="8789227" cy="6858000"/>
          </a:xfrm>
          <a:prstGeom prst="rect">
            <a:avLst/>
          </a:prstGeom>
        </p:spPr>
      </p:pic>
    </p:spTree>
    <p:extLst>
      <p:ext uri="{BB962C8B-B14F-4D97-AF65-F5344CB8AC3E}">
        <p14:creationId xmlns:p14="http://schemas.microsoft.com/office/powerpoint/2010/main" val="226036561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pic>
        <p:nvPicPr>
          <p:cNvPr id="6" name="Picture 5" descr="22prog-60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49" y="767948"/>
            <a:ext cx="9210010" cy="5065506"/>
          </a:xfrm>
          <a:prstGeom prst="rect">
            <a:avLst/>
          </a:prstGeom>
        </p:spPr>
      </p:pic>
    </p:spTree>
    <p:extLst>
      <p:ext uri="{BB962C8B-B14F-4D97-AF65-F5344CB8AC3E}">
        <p14:creationId xmlns:p14="http://schemas.microsoft.com/office/powerpoint/2010/main" val="383788629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in-draw-001.jpg"/>
          <p:cNvPicPr>
            <a:picLocks noChangeAspect="1"/>
          </p:cNvPicPr>
          <p:nvPr/>
        </p:nvPicPr>
        <p:blipFill>
          <a:blip r:embed="rId3"/>
          <a:stretch>
            <a:fillRect/>
          </a:stretch>
        </p:blipFill>
        <p:spPr>
          <a:xfrm>
            <a:off x="0" y="465666"/>
            <a:ext cx="9144000" cy="5926667"/>
          </a:xfrm>
          <a:prstGeom prst="rect">
            <a:avLst/>
          </a:prstGeom>
        </p:spPr>
      </p:pic>
      <p:sp>
        <p:nvSpPr>
          <p:cNvPr id="2" name="TextBox 1"/>
          <p:cNvSpPr txBox="1"/>
          <p:nvPr/>
        </p:nvSpPr>
        <p:spPr>
          <a:xfrm>
            <a:off x="820888" y="6505611"/>
            <a:ext cx="3353377" cy="261610"/>
          </a:xfrm>
          <a:prstGeom prst="rect">
            <a:avLst/>
          </a:prstGeom>
          <a:noFill/>
        </p:spPr>
        <p:txBody>
          <a:bodyPr wrap="none" rtlCol="0">
            <a:spAutoFit/>
          </a:bodyPr>
          <a:lstStyle/>
          <a:p>
            <a:r>
              <a:rPr lang="en-US" sz="1100" dirty="0" smtClean="0"/>
              <a:t>Mel Chin, Revival Field, Pig’s Eye Landfill, ST. Paul, 1991</a:t>
            </a:r>
            <a:endParaRPr lang="en-US" sz="1100" dirty="0"/>
          </a:p>
        </p:txBody>
      </p:sp>
    </p:spTree>
    <p:extLst>
      <p:ext uri="{BB962C8B-B14F-4D97-AF65-F5344CB8AC3E}">
        <p14:creationId xmlns:p14="http://schemas.microsoft.com/office/powerpoint/2010/main" val="10354388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c_4218e.jpg"/>
          <p:cNvPicPr>
            <a:picLocks noChangeAspect="1"/>
          </p:cNvPicPr>
          <p:nvPr/>
        </p:nvPicPr>
        <p:blipFill>
          <a:blip r:embed="rId3"/>
          <a:stretch>
            <a:fillRect/>
          </a:stretch>
        </p:blipFill>
        <p:spPr>
          <a:xfrm>
            <a:off x="0" y="0"/>
            <a:ext cx="4433820" cy="3480548"/>
          </a:xfrm>
          <a:prstGeom prst="rect">
            <a:avLst/>
          </a:prstGeom>
        </p:spPr>
      </p:pic>
      <p:pic>
        <p:nvPicPr>
          <p:cNvPr id="3" name="Picture 2" descr="wac_4220e.jpg"/>
          <p:cNvPicPr>
            <a:picLocks noChangeAspect="1"/>
          </p:cNvPicPr>
          <p:nvPr/>
        </p:nvPicPr>
        <p:blipFill>
          <a:blip r:embed="rId4"/>
          <a:stretch>
            <a:fillRect/>
          </a:stretch>
        </p:blipFill>
        <p:spPr>
          <a:xfrm>
            <a:off x="4287461" y="3596017"/>
            <a:ext cx="4856539" cy="3261983"/>
          </a:xfrm>
          <a:prstGeom prst="rect">
            <a:avLst/>
          </a:prstGeom>
        </p:spPr>
      </p:pic>
    </p:spTree>
    <p:extLst>
      <p:ext uri="{BB962C8B-B14F-4D97-AF65-F5344CB8AC3E}">
        <p14:creationId xmlns:p14="http://schemas.microsoft.com/office/powerpoint/2010/main" val="73806277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c_4210e.jpg"/>
          <p:cNvPicPr>
            <a:picLocks noChangeAspect="1"/>
          </p:cNvPicPr>
          <p:nvPr/>
        </p:nvPicPr>
        <p:blipFill>
          <a:blip r:embed="rId3"/>
          <a:stretch>
            <a:fillRect/>
          </a:stretch>
        </p:blipFill>
        <p:spPr>
          <a:xfrm>
            <a:off x="685800" y="430143"/>
            <a:ext cx="7772400" cy="5997714"/>
          </a:xfrm>
          <a:prstGeom prst="rect">
            <a:avLst/>
          </a:prstGeom>
        </p:spPr>
      </p:pic>
      <p:sp>
        <p:nvSpPr>
          <p:cNvPr id="3" name="TextBox 2"/>
          <p:cNvSpPr txBox="1"/>
          <p:nvPr/>
        </p:nvSpPr>
        <p:spPr>
          <a:xfrm>
            <a:off x="457200" y="6427857"/>
            <a:ext cx="7467600" cy="261610"/>
          </a:xfrm>
          <a:prstGeom prst="rect">
            <a:avLst/>
          </a:prstGeom>
          <a:noFill/>
        </p:spPr>
        <p:txBody>
          <a:bodyPr wrap="square" rtlCol="0">
            <a:spAutoFit/>
          </a:bodyPr>
          <a:lstStyle/>
          <a:p>
            <a:r>
              <a:rPr lang="en-US" sz="1100" dirty="0" smtClean="0"/>
              <a:t>Mel Chin, Revival Field, Pig's Eye Landfill, St. Paul, MN, summer 1991</a:t>
            </a:r>
            <a:endParaRPr lang="en-US" sz="1100" dirty="0"/>
          </a:p>
        </p:txBody>
      </p:sp>
    </p:spTree>
    <p:extLst>
      <p:ext uri="{BB962C8B-B14F-4D97-AF65-F5344CB8AC3E}">
        <p14:creationId xmlns:p14="http://schemas.microsoft.com/office/powerpoint/2010/main" val="87467678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2gates3-master675.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
            <a:ext cx="3549838" cy="2356041"/>
          </a:xfrm>
          <a:prstGeom prst="rect">
            <a:avLst/>
          </a:prstGeom>
        </p:spPr>
      </p:pic>
      <p:pic>
        <p:nvPicPr>
          <p:cNvPr id="5" name="Picture 4" descr="stony-island-9.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4035" y="2356041"/>
            <a:ext cx="5979872" cy="3975418"/>
          </a:xfrm>
          <a:prstGeom prst="rect">
            <a:avLst/>
          </a:prstGeom>
        </p:spPr>
      </p:pic>
      <p:sp>
        <p:nvSpPr>
          <p:cNvPr id="6" name="TextBox 5"/>
          <p:cNvSpPr txBox="1"/>
          <p:nvPr/>
        </p:nvSpPr>
        <p:spPr>
          <a:xfrm>
            <a:off x="282235" y="5582860"/>
            <a:ext cx="2443284" cy="369332"/>
          </a:xfrm>
          <a:prstGeom prst="rect">
            <a:avLst/>
          </a:prstGeom>
          <a:noFill/>
        </p:spPr>
        <p:txBody>
          <a:bodyPr wrap="none" rtlCol="0">
            <a:spAutoFit/>
          </a:bodyPr>
          <a:lstStyle/>
          <a:p>
            <a:r>
              <a:rPr lang="en-US" dirty="0" err="1" smtClean="0"/>
              <a:t>Theaster</a:t>
            </a:r>
            <a:r>
              <a:rPr lang="en-US" dirty="0" smtClean="0"/>
              <a:t> Gates, Chicago</a:t>
            </a:r>
            <a:endParaRPr lang="en-US" dirty="0"/>
          </a:p>
        </p:txBody>
      </p:sp>
    </p:spTree>
    <p:extLst>
      <p:ext uri="{BB962C8B-B14F-4D97-AF65-F5344CB8AC3E}">
        <p14:creationId xmlns:p14="http://schemas.microsoft.com/office/powerpoint/2010/main" val="256112330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717b479220000360025402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2256"/>
            <a:ext cx="9144000" cy="5693790"/>
          </a:xfrm>
          <a:prstGeom prst="rect">
            <a:avLst/>
          </a:prstGeom>
        </p:spPr>
      </p:pic>
    </p:spTree>
    <p:extLst>
      <p:ext uri="{BB962C8B-B14F-4D97-AF65-F5344CB8AC3E}">
        <p14:creationId xmlns:p14="http://schemas.microsoft.com/office/powerpoint/2010/main" val="86994428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941" y="1060824"/>
            <a:ext cx="7874000" cy="1077218"/>
          </a:xfrm>
          <a:prstGeom prst="rect">
            <a:avLst/>
          </a:prstGeom>
          <a:noFill/>
        </p:spPr>
        <p:txBody>
          <a:bodyPr wrap="square" rtlCol="0">
            <a:spAutoFit/>
          </a:bodyPr>
          <a:lstStyle/>
          <a:p>
            <a:r>
              <a:rPr lang="en-US" sz="2800" dirty="0" smtClean="0"/>
              <a:t>Discursive</a:t>
            </a:r>
          </a:p>
          <a:p>
            <a:r>
              <a:rPr lang="en-US" dirty="0"/>
              <a:t>(philosophy) of or relating to knowledge obtained by reason and argument rather than intuition; also meandering, wandering</a:t>
            </a:r>
          </a:p>
        </p:txBody>
      </p:sp>
      <p:sp>
        <p:nvSpPr>
          <p:cNvPr id="3" name="TextBox 2"/>
          <p:cNvSpPr txBox="1"/>
          <p:nvPr/>
        </p:nvSpPr>
        <p:spPr>
          <a:xfrm>
            <a:off x="343646" y="2823881"/>
            <a:ext cx="8053295" cy="1446550"/>
          </a:xfrm>
          <a:prstGeom prst="rect">
            <a:avLst/>
          </a:prstGeom>
          <a:noFill/>
        </p:spPr>
        <p:txBody>
          <a:bodyPr wrap="square" rtlCol="0">
            <a:spAutoFit/>
          </a:bodyPr>
          <a:lstStyle/>
          <a:p>
            <a:pPr marL="342900" indent="-342900">
              <a:buFontTx/>
              <a:buChar char="-"/>
            </a:pPr>
            <a:r>
              <a:rPr lang="en-US" sz="2200" dirty="0" smtClean="0"/>
              <a:t>Site is set as a field of knowledge, intellectual exchange and cultural debate</a:t>
            </a:r>
          </a:p>
          <a:p>
            <a:pPr marL="342900" indent="-342900">
              <a:buFontTx/>
              <a:buChar char="-"/>
            </a:pPr>
            <a:r>
              <a:rPr lang="en-US" sz="2200" dirty="0" smtClean="0"/>
              <a:t>Site is not an institutional pre-condition (e.g. museum or public plaza/park)</a:t>
            </a:r>
            <a:endParaRPr lang="en-US" sz="2200" dirty="0"/>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412" y="1157364"/>
            <a:ext cx="8740588" cy="400110"/>
          </a:xfrm>
          <a:prstGeom prst="rect">
            <a:avLst/>
          </a:prstGeom>
          <a:noFill/>
        </p:spPr>
        <p:txBody>
          <a:bodyPr wrap="square" rtlCol="0">
            <a:spAutoFit/>
          </a:bodyPr>
          <a:lstStyle/>
          <a:p>
            <a:r>
              <a:rPr lang="en-US" sz="2000" dirty="0" err="1" smtClean="0"/>
              <a:t>Miwon</a:t>
            </a:r>
            <a:r>
              <a:rPr lang="en-US" sz="2000" dirty="0" smtClean="0"/>
              <a:t> Kwon describes Discursive Public Art as “One Place </a:t>
            </a:r>
            <a:r>
              <a:rPr lang="en-US" sz="2000" dirty="0" smtClean="0">
                <a:solidFill>
                  <a:srgbClr val="FF0000"/>
                </a:solidFill>
              </a:rPr>
              <a:t>BETWEEN</a:t>
            </a:r>
            <a:r>
              <a:rPr lang="en-US" sz="2000" dirty="0" smtClean="0"/>
              <a:t> Another”</a:t>
            </a:r>
            <a:endParaRPr lang="en-US" sz="2000" dirty="0"/>
          </a:p>
        </p:txBody>
      </p:sp>
      <p:sp>
        <p:nvSpPr>
          <p:cNvPr id="5" name="TextBox 4"/>
          <p:cNvSpPr txBox="1"/>
          <p:nvPr/>
        </p:nvSpPr>
        <p:spPr>
          <a:xfrm>
            <a:off x="403412" y="2072527"/>
            <a:ext cx="8083176" cy="3170099"/>
          </a:xfrm>
          <a:prstGeom prst="rect">
            <a:avLst/>
          </a:prstGeom>
          <a:noFill/>
        </p:spPr>
        <p:txBody>
          <a:bodyPr wrap="square" rtlCol="0">
            <a:spAutoFit/>
          </a:bodyPr>
          <a:lstStyle/>
          <a:p>
            <a:pPr marL="342900" indent="-342900">
              <a:buFontTx/>
              <a:buChar char="-"/>
            </a:pPr>
            <a:r>
              <a:rPr lang="en-US" sz="2000" dirty="0" smtClean="0"/>
              <a:t>Celebrate nomadic condition</a:t>
            </a:r>
          </a:p>
          <a:p>
            <a:pPr marL="342900" indent="-342900">
              <a:buFontTx/>
              <a:buChar char="-"/>
            </a:pPr>
            <a:r>
              <a:rPr lang="en-US" sz="2000" dirty="0" smtClean="0"/>
              <a:t>New idea of space as fluid and connected</a:t>
            </a:r>
          </a:p>
          <a:p>
            <a:pPr marL="342900" indent="-342900">
              <a:buFontTx/>
              <a:buChar char="-"/>
            </a:pPr>
            <a:r>
              <a:rPr lang="en-US" sz="2000" dirty="0" smtClean="0"/>
              <a:t>Addressing agencies and distances between one thing (person, place, fragment, thought) and another</a:t>
            </a:r>
          </a:p>
          <a:p>
            <a:pPr marL="342900" indent="-342900">
              <a:buFontTx/>
              <a:buChar char="-"/>
            </a:pPr>
            <a:r>
              <a:rPr lang="en-US" sz="2000" dirty="0" smtClean="0"/>
              <a:t>Turn local encounters into long term commitments and passing encounters into permanent social marks</a:t>
            </a:r>
          </a:p>
          <a:p>
            <a:pPr marL="342900" indent="-342900">
              <a:buFontTx/>
              <a:buChar char="-"/>
            </a:pPr>
            <a:r>
              <a:rPr lang="en-US" sz="2000" dirty="0" smtClean="0"/>
              <a:t>Larger perspective with recognized linkages, not fragmented</a:t>
            </a:r>
            <a:endParaRPr lang="en-US" sz="2000" dirty="0"/>
          </a:p>
          <a:p>
            <a:pPr marL="342900" indent="-342900">
              <a:buFontTx/>
              <a:buChar char="-"/>
            </a:pPr>
            <a:r>
              <a:rPr lang="en-US" sz="2000" dirty="0"/>
              <a:t>A</a:t>
            </a:r>
            <a:r>
              <a:rPr lang="en-US" sz="2000" dirty="0" smtClean="0"/>
              <a:t>lignment with the whole system</a:t>
            </a:r>
          </a:p>
          <a:p>
            <a:pPr marL="342900" indent="-342900">
              <a:buFontTx/>
              <a:buChar char="-"/>
            </a:pPr>
            <a:endParaRPr lang="en-US" sz="2000" dirty="0"/>
          </a:p>
          <a:p>
            <a:r>
              <a:rPr lang="en-US" sz="2000" dirty="0" smtClean="0"/>
              <a:t>Examples with </a:t>
            </a:r>
            <a:r>
              <a:rPr lang="en-US" sz="2000" smtClean="0"/>
              <a:t>environmental focus...</a:t>
            </a:r>
            <a:endParaRPr lang="en-US" sz="2000" dirty="0" smtClean="0"/>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 y="569259"/>
            <a:ext cx="8029388" cy="4525963"/>
          </a:xfrm>
        </p:spPr>
        <p:txBody>
          <a:bodyPr/>
          <a:lstStyle/>
          <a:p>
            <a:pPr marL="0" indent="0">
              <a:buNone/>
            </a:pPr>
            <a:r>
              <a:rPr lang="en-US" dirty="0" smtClean="0"/>
              <a:t>Paradigms of site specificity:</a:t>
            </a:r>
          </a:p>
          <a:p>
            <a:pPr marL="0" indent="0">
              <a:buNone/>
            </a:pPr>
            <a:r>
              <a:rPr lang="en-US" sz="1800" dirty="0" smtClean="0"/>
              <a:t>(not strictly chronological)</a:t>
            </a:r>
          </a:p>
          <a:p>
            <a:pPr marL="0" indent="0">
              <a:buNone/>
            </a:pPr>
            <a:endParaRPr lang="en-US" sz="2200" dirty="0" smtClean="0"/>
          </a:p>
          <a:p>
            <a:pPr marL="514350" indent="-514350">
              <a:buAutoNum type="arabicPeriod"/>
            </a:pPr>
            <a:r>
              <a:rPr lang="en-US" sz="2200" dirty="0" smtClean="0"/>
              <a:t>Phenomenological</a:t>
            </a:r>
          </a:p>
          <a:p>
            <a:pPr marL="514350" indent="-514350">
              <a:buAutoNum type="arabicPeriod"/>
            </a:pPr>
            <a:r>
              <a:rPr lang="en-US" sz="2200" dirty="0" smtClean="0"/>
              <a:t>Social/Institutional</a:t>
            </a:r>
          </a:p>
          <a:p>
            <a:pPr marL="514350" indent="-514350">
              <a:buAutoNum type="arabicPeriod"/>
            </a:pPr>
            <a:r>
              <a:rPr lang="en-US" sz="2200" dirty="0" smtClean="0"/>
              <a:t>Discursive</a:t>
            </a:r>
          </a:p>
          <a:p>
            <a:pPr marL="0" indent="0">
              <a:buNone/>
            </a:pPr>
            <a:endParaRPr lang="en-US" dirty="0" smtClean="0"/>
          </a:p>
        </p:txBody>
      </p:sp>
    </p:spTree>
    <p:extLst>
      <p:ext uri="{BB962C8B-B14F-4D97-AF65-F5344CB8AC3E}">
        <p14:creationId xmlns:p14="http://schemas.microsoft.com/office/powerpoint/2010/main" val="103454284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29035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97810"/>
            <a:ext cx="9144000" cy="5143500"/>
          </a:xfrm>
          <a:prstGeom prst="rect">
            <a:avLst/>
          </a:prstGeom>
        </p:spPr>
      </p:pic>
    </p:spTree>
    <p:extLst>
      <p:ext uri="{BB962C8B-B14F-4D97-AF65-F5344CB8AC3E}">
        <p14:creationId xmlns:p14="http://schemas.microsoft.com/office/powerpoint/2010/main" val="7781551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SS_ROMERO_TRAVELERARTISTS_4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478" y="1269292"/>
            <a:ext cx="9149407" cy="3229203"/>
          </a:xfrm>
          <a:prstGeom prst="rect">
            <a:avLst/>
          </a:prstGeom>
        </p:spPr>
      </p:pic>
    </p:spTree>
    <p:extLst>
      <p:ext uri="{BB962C8B-B14F-4D97-AF65-F5344CB8AC3E}">
        <p14:creationId xmlns:p14="http://schemas.microsoft.com/office/powerpoint/2010/main" val="21527998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_bi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1078"/>
            <a:ext cx="9144000" cy="7093131"/>
          </a:xfrm>
          <a:prstGeom prst="rect">
            <a:avLst/>
          </a:prstGeom>
        </p:spPr>
      </p:pic>
    </p:spTree>
    <p:extLst>
      <p:ext uri="{BB962C8B-B14F-4D97-AF65-F5344CB8AC3E}">
        <p14:creationId xmlns:p14="http://schemas.microsoft.com/office/powerpoint/2010/main" val="7781551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mark_dion.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5280" y="476311"/>
            <a:ext cx="9108720" cy="6066020"/>
          </a:xfrm>
          <a:prstGeom prst="rect">
            <a:avLst/>
          </a:prstGeom>
        </p:spPr>
      </p:pic>
    </p:spTree>
    <p:extLst>
      <p:ext uri="{BB962C8B-B14F-4D97-AF65-F5344CB8AC3E}">
        <p14:creationId xmlns:p14="http://schemas.microsoft.com/office/powerpoint/2010/main" val="312646743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eukom-Vivarium-291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7815511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249612"/>
            <a:ext cx="5558562" cy="3464053"/>
          </a:xfrm>
        </p:spPr>
        <p:txBody>
          <a:bodyPr>
            <a:normAutofit/>
          </a:bodyPr>
          <a:lstStyle/>
          <a:p>
            <a:r>
              <a:rPr lang="en-US" sz="1400" dirty="0" smtClean="0"/>
              <a:t>Mark Dion’s </a:t>
            </a:r>
            <a:r>
              <a:rPr lang="en-US" sz="1400" i="1" dirty="0"/>
              <a:t>Tate Thames Dig</a:t>
            </a:r>
            <a:r>
              <a:rPr lang="en-US" sz="1400" dirty="0"/>
              <a:t> was a public project in London involving historical sites past and present, including the Tate Museum, Globe Theatre, and Bankside Power Station. </a:t>
            </a:r>
            <a:endParaRPr lang="en-US" sz="1400" dirty="0" smtClean="0"/>
          </a:p>
          <a:p>
            <a:r>
              <a:rPr lang="en-US" sz="1400" dirty="0" smtClean="0"/>
              <a:t>This </a:t>
            </a:r>
            <a:r>
              <a:rPr lang="en-US" sz="1400" dirty="0"/>
              <a:t>project consisted of three phases: the archeological dig phase, the cleaning and classifying stage, and the final display in what Dion terms his “Cabinets of </a:t>
            </a:r>
            <a:r>
              <a:rPr lang="en-US" sz="1400" dirty="0" smtClean="0"/>
              <a:t>Curiosities. </a:t>
            </a:r>
          </a:p>
          <a:p>
            <a:r>
              <a:rPr lang="en-US" sz="1400" dirty="0" smtClean="0"/>
              <a:t>Dion’s </a:t>
            </a:r>
            <a:r>
              <a:rPr lang="en-US" sz="1400" dirty="0"/>
              <a:t>team collected large quantities of items, including clay pipes, decorated shards of pottery, oyster shells, and plastic toys</a:t>
            </a:r>
            <a:r>
              <a:rPr lang="en-US" sz="1400" dirty="0" smtClean="0"/>
              <a:t>.</a:t>
            </a:r>
          </a:p>
          <a:p>
            <a:r>
              <a:rPr lang="en-US" sz="1400" dirty="0" smtClean="0"/>
              <a:t>Questions the role of specialists – archeologists, historians, scientists</a:t>
            </a:r>
            <a:endParaRPr lang="en-US" sz="1400" dirty="0"/>
          </a:p>
        </p:txBody>
      </p:sp>
      <p:pic>
        <p:nvPicPr>
          <p:cNvPr id="4" name="Picture 3" descr="dion_river.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3450" y="165100"/>
            <a:ext cx="3657600" cy="2463800"/>
          </a:xfrm>
          <a:prstGeom prst="rect">
            <a:avLst/>
          </a:prstGeom>
        </p:spPr>
      </p:pic>
      <p:pic>
        <p:nvPicPr>
          <p:cNvPr id="5" name="Picture 4" descr="dion tate thames di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85977" y="346549"/>
            <a:ext cx="3062823" cy="4964997"/>
          </a:xfrm>
          <a:prstGeom prst="rect">
            <a:avLst/>
          </a:prstGeom>
        </p:spPr>
      </p:pic>
    </p:spTree>
    <p:extLst>
      <p:ext uri="{BB962C8B-B14F-4D97-AF65-F5344CB8AC3E}">
        <p14:creationId xmlns:p14="http://schemas.microsoft.com/office/powerpoint/2010/main" val="339078686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52400" y="0"/>
            <a:ext cx="10287000" cy="6858000"/>
          </a:xfrm>
          <a:prstGeom prst="rect">
            <a:avLst/>
          </a:prstGeom>
          <a:noFill/>
          <a:ln w="9525">
            <a:noFill/>
            <a:miter lim="800000"/>
            <a:headEnd/>
            <a:tailEnd/>
          </a:ln>
        </p:spPr>
      </p:pic>
      <p:sp>
        <p:nvSpPr>
          <p:cNvPr id="2" name="Title 1"/>
          <p:cNvSpPr>
            <a:spLocks noGrp="1"/>
          </p:cNvSpPr>
          <p:nvPr>
            <p:ph type="ctrTitle"/>
          </p:nvPr>
        </p:nvSpPr>
        <p:spPr>
          <a:xfrm>
            <a:off x="2667000" y="5387975"/>
            <a:ext cx="7772400" cy="1470025"/>
          </a:xfrm>
        </p:spPr>
        <p:txBody>
          <a:bodyPr/>
          <a:lstStyle/>
          <a:p>
            <a:r>
              <a:rPr lang="en-US" dirty="0" smtClean="0"/>
              <a:t>Natalie </a:t>
            </a:r>
            <a:r>
              <a:rPr lang="en-US" dirty="0" err="1" smtClean="0"/>
              <a:t>Jeremijenko</a:t>
            </a:r>
            <a:endParaRPr lang="en-US" dirty="0"/>
          </a:p>
        </p:txBody>
      </p:sp>
    </p:spTree>
    <p:extLst>
      <p:ext uri="{BB962C8B-B14F-4D97-AF65-F5344CB8AC3E}">
        <p14:creationId xmlns:p14="http://schemas.microsoft.com/office/powerpoint/2010/main" val="2390249386"/>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200" dirty="0" smtClean="0"/>
              <a:t>Rx – Keeping </a:t>
            </a:r>
            <a:r>
              <a:rPr lang="en-US" sz="2200" dirty="0" err="1" smtClean="0"/>
              <a:t>TaBs</a:t>
            </a:r>
            <a:endParaRPr lang="en-US" sz="2200" dirty="0"/>
          </a:p>
        </p:txBody>
      </p:sp>
      <p:pic>
        <p:nvPicPr>
          <p:cNvPr id="4105" name="Picture 9"/>
          <p:cNvPicPr>
            <a:picLocks noChangeAspect="1" noChangeArrowheads="1"/>
          </p:cNvPicPr>
          <p:nvPr/>
        </p:nvPicPr>
        <p:blipFill>
          <a:blip r:embed="rId2" cstate="print"/>
          <a:srcRect/>
          <a:stretch>
            <a:fillRect/>
          </a:stretch>
        </p:blipFill>
        <p:spPr bwMode="auto">
          <a:xfrm>
            <a:off x="228600" y="990600"/>
            <a:ext cx="4024732" cy="3009900"/>
          </a:xfrm>
          <a:prstGeom prst="rect">
            <a:avLst/>
          </a:prstGeom>
          <a:noFill/>
          <a:ln w="9525">
            <a:noFill/>
            <a:miter lim="800000"/>
            <a:headEnd/>
            <a:tailEnd/>
          </a:ln>
        </p:spPr>
      </p:pic>
      <p:pic>
        <p:nvPicPr>
          <p:cNvPr id="4106" name="Picture 10"/>
          <p:cNvPicPr>
            <a:picLocks noChangeAspect="1" noChangeArrowheads="1"/>
          </p:cNvPicPr>
          <p:nvPr/>
        </p:nvPicPr>
        <p:blipFill>
          <a:blip r:embed="rId3" cstate="print"/>
          <a:srcRect/>
          <a:stretch>
            <a:fillRect/>
          </a:stretch>
        </p:blipFill>
        <p:spPr bwMode="auto">
          <a:xfrm>
            <a:off x="3276600" y="3429000"/>
            <a:ext cx="5473700" cy="3024642"/>
          </a:xfrm>
          <a:prstGeom prst="rect">
            <a:avLst/>
          </a:prstGeom>
          <a:noFill/>
          <a:ln w="9525">
            <a:noFill/>
            <a:miter lim="800000"/>
            <a:headEnd/>
            <a:tailEnd/>
          </a:ln>
        </p:spPr>
      </p:pic>
      <p:sp>
        <p:nvSpPr>
          <p:cNvPr id="3" name="TextBox 2"/>
          <p:cNvSpPr txBox="1"/>
          <p:nvPr/>
        </p:nvSpPr>
        <p:spPr>
          <a:xfrm>
            <a:off x="212725" y="4127500"/>
            <a:ext cx="3063875" cy="2339102"/>
          </a:xfrm>
          <a:prstGeom prst="rect">
            <a:avLst/>
          </a:prstGeom>
          <a:noFill/>
        </p:spPr>
        <p:txBody>
          <a:bodyPr wrap="square" rtlCol="0">
            <a:spAutoFit/>
          </a:bodyPr>
          <a:lstStyle/>
          <a:p>
            <a:r>
              <a:rPr lang="en-US" dirty="0">
                <a:hlinkClick r:id="rId4"/>
              </a:rPr>
              <a:t>Natalie </a:t>
            </a:r>
            <a:r>
              <a:rPr lang="en-US" dirty="0" err="1" smtClean="0">
                <a:hlinkClick r:id="rId4"/>
              </a:rPr>
              <a:t>Jeremijenko</a:t>
            </a:r>
            <a:endParaRPr lang="en-US" dirty="0" smtClean="0"/>
          </a:p>
          <a:p>
            <a:endParaRPr lang="en-US" sz="1600" dirty="0"/>
          </a:p>
          <a:p>
            <a:r>
              <a:rPr lang="en-US" sz="1600" dirty="0" smtClean="0"/>
              <a:t>Tadpole pets containers</a:t>
            </a:r>
          </a:p>
          <a:p>
            <a:r>
              <a:rPr lang="en-US" sz="1600" dirty="0" smtClean="0"/>
              <a:t>A way to measure your environmental health, water, air</a:t>
            </a:r>
          </a:p>
          <a:p>
            <a:r>
              <a:rPr lang="en-US" sz="1600" dirty="0" smtClean="0"/>
              <a:t>tadpole walkers</a:t>
            </a:r>
          </a:p>
          <a:p>
            <a:r>
              <a:rPr lang="en-US" sz="1600" dirty="0" smtClean="0"/>
              <a:t>Intended to instigate conversation</a:t>
            </a:r>
          </a:p>
          <a:p>
            <a:r>
              <a:rPr lang="en-US" sz="1600" dirty="0"/>
              <a:t>(</a:t>
            </a:r>
            <a:r>
              <a:rPr lang="en-US" sz="1600" dirty="0" smtClean="0"/>
              <a:t>endocrine disrupters evident in health of tadpole)</a:t>
            </a:r>
            <a:endParaRPr lang="en-US" sz="1600" dirty="0"/>
          </a:p>
        </p:txBody>
      </p:sp>
    </p:spTree>
    <p:extLst>
      <p:ext uri="{BB962C8B-B14F-4D97-AF65-F5344CB8AC3E}">
        <p14:creationId xmlns:p14="http://schemas.microsoft.com/office/powerpoint/2010/main" val="2086734164"/>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8650" y="206375"/>
            <a:ext cx="2654300" cy="412750"/>
          </a:xfrm>
        </p:spPr>
        <p:txBody>
          <a:bodyPr>
            <a:normAutofit fontScale="90000"/>
          </a:bodyPr>
          <a:lstStyle/>
          <a:p>
            <a:r>
              <a:rPr lang="en-US" sz="2200" dirty="0" smtClean="0"/>
              <a:t>Rx – </a:t>
            </a:r>
            <a:r>
              <a:rPr lang="en-US" sz="2200" dirty="0" err="1" smtClean="0"/>
              <a:t>NoPARK</a:t>
            </a:r>
            <a:endParaRPr lang="en-US" sz="2200" dirty="0"/>
          </a:p>
        </p:txBody>
      </p:sp>
      <p:pic>
        <p:nvPicPr>
          <p:cNvPr id="10242" name="Picture 2"/>
          <p:cNvPicPr>
            <a:picLocks noChangeAspect="1" noChangeArrowheads="1"/>
          </p:cNvPicPr>
          <p:nvPr/>
        </p:nvPicPr>
        <p:blipFill>
          <a:blip r:embed="rId3" cstate="print"/>
          <a:srcRect/>
          <a:stretch>
            <a:fillRect/>
          </a:stretch>
        </p:blipFill>
        <p:spPr bwMode="auto">
          <a:xfrm>
            <a:off x="400050" y="777896"/>
            <a:ext cx="3827008" cy="2857500"/>
          </a:xfrm>
          <a:prstGeom prst="rect">
            <a:avLst/>
          </a:prstGeom>
          <a:noFill/>
          <a:ln w="9525">
            <a:noFill/>
            <a:miter lim="800000"/>
            <a:headEnd/>
            <a:tailEnd/>
          </a:ln>
        </p:spPr>
      </p:pic>
      <p:pic>
        <p:nvPicPr>
          <p:cNvPr id="10243" name="Picture 3"/>
          <p:cNvPicPr>
            <a:picLocks noChangeAspect="1" noChangeArrowheads="1"/>
          </p:cNvPicPr>
          <p:nvPr/>
        </p:nvPicPr>
        <p:blipFill>
          <a:blip r:embed="rId4" cstate="print"/>
          <a:srcRect/>
          <a:stretch>
            <a:fillRect/>
          </a:stretch>
        </p:blipFill>
        <p:spPr bwMode="auto">
          <a:xfrm>
            <a:off x="5063938" y="4066837"/>
            <a:ext cx="3775261" cy="2719367"/>
          </a:xfrm>
          <a:prstGeom prst="rect">
            <a:avLst/>
          </a:prstGeom>
          <a:noFill/>
          <a:ln w="9525">
            <a:noFill/>
            <a:miter lim="800000"/>
            <a:headEnd/>
            <a:tailEnd/>
          </a:ln>
        </p:spPr>
      </p:pic>
      <p:pic>
        <p:nvPicPr>
          <p:cNvPr id="10244" name="Picture 4"/>
          <p:cNvPicPr>
            <a:picLocks noChangeAspect="1" noChangeArrowheads="1"/>
          </p:cNvPicPr>
          <p:nvPr/>
        </p:nvPicPr>
        <p:blipFill>
          <a:blip r:embed="rId5" cstate="print"/>
          <a:srcRect/>
          <a:stretch>
            <a:fillRect/>
          </a:stretch>
        </p:blipFill>
        <p:spPr bwMode="auto">
          <a:xfrm>
            <a:off x="400050" y="4066838"/>
            <a:ext cx="3631453" cy="2719367"/>
          </a:xfrm>
          <a:prstGeom prst="rect">
            <a:avLst/>
          </a:prstGeom>
          <a:noFill/>
          <a:ln w="9525">
            <a:noFill/>
            <a:miter lim="800000"/>
            <a:headEnd/>
            <a:tailEnd/>
          </a:ln>
        </p:spPr>
      </p:pic>
      <p:pic>
        <p:nvPicPr>
          <p:cNvPr id="10245" name="Picture 5"/>
          <p:cNvPicPr>
            <a:picLocks noChangeAspect="1" noChangeArrowheads="1"/>
          </p:cNvPicPr>
          <p:nvPr/>
        </p:nvPicPr>
        <p:blipFill>
          <a:blip r:embed="rId6" cstate="print"/>
          <a:srcRect/>
          <a:stretch>
            <a:fillRect/>
          </a:stretch>
        </p:blipFill>
        <p:spPr bwMode="auto">
          <a:xfrm>
            <a:off x="5029199" y="777896"/>
            <a:ext cx="3810000" cy="2857500"/>
          </a:xfrm>
          <a:prstGeom prst="rect">
            <a:avLst/>
          </a:prstGeom>
          <a:noFill/>
          <a:ln w="9525">
            <a:noFill/>
            <a:miter lim="800000"/>
            <a:headEnd/>
            <a:tailEnd/>
          </a:ln>
        </p:spPr>
      </p:pic>
    </p:spTree>
    <p:extLst>
      <p:ext uri="{BB962C8B-B14F-4D97-AF65-F5344CB8AC3E}">
        <p14:creationId xmlns:p14="http://schemas.microsoft.com/office/powerpoint/2010/main" val="874470278"/>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200" dirty="0" smtClean="0"/>
              <a:t>OOZ – Amphibious Architecture</a:t>
            </a:r>
            <a:endParaRPr lang="en-US" sz="2200" dirty="0"/>
          </a:p>
        </p:txBody>
      </p:sp>
      <p:pic>
        <p:nvPicPr>
          <p:cNvPr id="7170" name="Picture 2"/>
          <p:cNvPicPr>
            <a:picLocks noChangeAspect="1" noChangeArrowheads="1"/>
          </p:cNvPicPr>
          <p:nvPr/>
        </p:nvPicPr>
        <p:blipFill>
          <a:blip r:embed="rId2" cstate="print"/>
          <a:srcRect/>
          <a:stretch>
            <a:fillRect/>
          </a:stretch>
        </p:blipFill>
        <p:spPr bwMode="auto">
          <a:xfrm>
            <a:off x="174625" y="914400"/>
            <a:ext cx="4238625" cy="282575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4799827" y="914399"/>
            <a:ext cx="3886973" cy="2591315"/>
          </a:xfrm>
          <a:prstGeom prst="rect">
            <a:avLst/>
          </a:prstGeom>
          <a:noFill/>
          <a:ln w="9525">
            <a:noFill/>
            <a:miter lim="800000"/>
            <a:headEnd/>
            <a:tailEnd/>
          </a:ln>
        </p:spPr>
      </p:pic>
      <p:pic>
        <p:nvPicPr>
          <p:cNvPr id="7172" name="Picture 4"/>
          <p:cNvPicPr>
            <a:picLocks noChangeAspect="1" noChangeArrowheads="1"/>
          </p:cNvPicPr>
          <p:nvPr/>
        </p:nvPicPr>
        <p:blipFill>
          <a:blip r:embed="rId4" cstate="print"/>
          <a:srcRect/>
          <a:stretch>
            <a:fillRect/>
          </a:stretch>
        </p:blipFill>
        <p:spPr bwMode="auto">
          <a:xfrm>
            <a:off x="4571999" y="3962400"/>
            <a:ext cx="4114801" cy="2254412"/>
          </a:xfrm>
          <a:prstGeom prst="rect">
            <a:avLst/>
          </a:prstGeom>
          <a:noFill/>
          <a:ln w="9525">
            <a:noFill/>
            <a:miter lim="800000"/>
            <a:headEnd/>
            <a:tailEnd/>
          </a:ln>
        </p:spPr>
      </p:pic>
      <p:pic>
        <p:nvPicPr>
          <p:cNvPr id="7173" name="Picture 5"/>
          <p:cNvPicPr>
            <a:picLocks noChangeAspect="1" noChangeArrowheads="1"/>
          </p:cNvPicPr>
          <p:nvPr/>
        </p:nvPicPr>
        <p:blipFill>
          <a:blip r:embed="rId5" cstate="print"/>
          <a:srcRect/>
          <a:stretch>
            <a:fillRect/>
          </a:stretch>
        </p:blipFill>
        <p:spPr bwMode="auto">
          <a:xfrm>
            <a:off x="174625" y="3886200"/>
            <a:ext cx="3683000" cy="2455333"/>
          </a:xfrm>
          <a:prstGeom prst="rect">
            <a:avLst/>
          </a:prstGeom>
          <a:noFill/>
          <a:ln w="9525">
            <a:noFill/>
            <a:miter lim="800000"/>
            <a:headEnd/>
            <a:tailEnd/>
          </a:ln>
        </p:spPr>
      </p:pic>
      <p:sp>
        <p:nvSpPr>
          <p:cNvPr id="3" name="TextBox 2"/>
          <p:cNvSpPr txBox="1"/>
          <p:nvPr/>
        </p:nvSpPr>
        <p:spPr>
          <a:xfrm>
            <a:off x="225167" y="6345793"/>
            <a:ext cx="6406434" cy="369332"/>
          </a:xfrm>
          <a:prstGeom prst="rect">
            <a:avLst/>
          </a:prstGeom>
          <a:noFill/>
        </p:spPr>
        <p:txBody>
          <a:bodyPr wrap="none" rtlCol="0">
            <a:spAutoFit/>
          </a:bodyPr>
          <a:lstStyle/>
          <a:p>
            <a:r>
              <a:rPr lang="en-US" dirty="0" smtClean="0"/>
              <a:t>Signals when fish are passing, water quality, allows you to text fish</a:t>
            </a:r>
            <a:endParaRPr lang="en-US" dirty="0"/>
          </a:p>
        </p:txBody>
      </p:sp>
    </p:spTree>
    <p:extLst>
      <p:ext uri="{BB962C8B-B14F-4D97-AF65-F5344CB8AC3E}">
        <p14:creationId xmlns:p14="http://schemas.microsoft.com/office/powerpoint/2010/main" val="220620494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823" y="508000"/>
            <a:ext cx="8367059" cy="4231927"/>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sz="3200" dirty="0" smtClean="0"/>
              <a:t>Phenomenological </a:t>
            </a:r>
          </a:p>
          <a:p>
            <a:r>
              <a:rPr lang="en-US" dirty="0" smtClean="0"/>
              <a:t>(to know through senses, rather than through thought)</a:t>
            </a:r>
          </a:p>
          <a:p>
            <a:endParaRPr lang="en-US" sz="2100" dirty="0"/>
          </a:p>
          <a:p>
            <a:r>
              <a:rPr lang="en-US" sz="2200" b="1" dirty="0" smtClean="0"/>
              <a:t>1. Art </a:t>
            </a:r>
            <a:r>
              <a:rPr lang="en-US" sz="2200" b="1" dirty="0">
                <a:solidFill>
                  <a:srgbClr val="FF0000"/>
                </a:solidFill>
              </a:rPr>
              <a:t>I</a:t>
            </a:r>
            <a:r>
              <a:rPr lang="en-US" sz="2200" b="1" dirty="0" smtClean="0">
                <a:solidFill>
                  <a:srgbClr val="FF0000"/>
                </a:solidFill>
              </a:rPr>
              <a:t>n</a:t>
            </a:r>
            <a:r>
              <a:rPr lang="en-US" sz="2200" b="1" dirty="0" smtClean="0"/>
              <a:t> Public Spaces </a:t>
            </a:r>
            <a:r>
              <a:rPr lang="en-US" sz="2200" dirty="0" smtClean="0"/>
              <a:t>( 1960s &amp; 1970s) NEA definitions</a:t>
            </a:r>
            <a:endParaRPr lang="en-US" sz="2200" dirty="0"/>
          </a:p>
          <a:p>
            <a:pPr marL="342900" indent="-342900">
              <a:buFontTx/>
              <a:buChar char="-"/>
            </a:pPr>
            <a:r>
              <a:rPr lang="en-US" sz="2200" dirty="0" smtClean="0"/>
              <a:t>modernist </a:t>
            </a:r>
            <a:r>
              <a:rPr lang="en-US" sz="2200" dirty="0"/>
              <a:t>abstract </a:t>
            </a:r>
            <a:r>
              <a:rPr lang="en-US" sz="2200" dirty="0" smtClean="0"/>
              <a:t>sculpture </a:t>
            </a:r>
            <a:endParaRPr lang="en-US" sz="2200" dirty="0"/>
          </a:p>
          <a:p>
            <a:pPr marL="342900" indent="-342900">
              <a:buFontTx/>
              <a:buChar char="-"/>
            </a:pPr>
            <a:r>
              <a:rPr lang="en-US" sz="2200" dirty="0" smtClean="0"/>
              <a:t>enlarged replicas of works from artist studio or in museum collection</a:t>
            </a:r>
          </a:p>
          <a:p>
            <a:pPr marL="342900" indent="-342900">
              <a:buFontTx/>
              <a:buChar char="-"/>
            </a:pPr>
            <a:r>
              <a:rPr lang="en-US" sz="2200" dirty="0" smtClean="0"/>
              <a:t>signature works of known, international artist</a:t>
            </a:r>
          </a:p>
          <a:p>
            <a:pPr marL="342900" indent="-342900">
              <a:buFontTx/>
              <a:buChar char="-"/>
            </a:pPr>
            <a:r>
              <a:rPr lang="en-US" sz="2200" dirty="0" smtClean="0"/>
              <a:t>critique: no apparent relation to site (“plop art”)</a:t>
            </a:r>
          </a:p>
          <a:p>
            <a:pPr marL="342900" indent="-342900">
              <a:buFontTx/>
              <a:buChar char="-"/>
            </a:pPr>
            <a:endParaRPr lang="en-US" sz="2200" dirty="0" smtClean="0"/>
          </a:p>
          <a:p>
            <a:r>
              <a:rPr lang="en-US" sz="2200" dirty="0" smtClean="0"/>
              <a:t>Henri Moore: “ if you need to change the sculpture for a site, there is something wrong with the sculpture”</a:t>
            </a:r>
          </a:p>
          <a:p>
            <a:endParaRPr lang="en-US" sz="2200" dirty="0" smtClean="0"/>
          </a:p>
        </p:txBody>
      </p:sp>
    </p:spTree>
    <p:extLst>
      <p:ext uri="{BB962C8B-B14F-4D97-AF65-F5344CB8AC3E}">
        <p14:creationId xmlns:p14="http://schemas.microsoft.com/office/powerpoint/2010/main" val="3409970023"/>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435965" y="1696531"/>
            <a:ext cx="8396462" cy="1877437"/>
          </a:xfrm>
          <a:prstGeom prst="rect">
            <a:avLst/>
          </a:prstGeom>
          <a:noFill/>
        </p:spPr>
        <p:txBody>
          <a:bodyPr wrap="none" rtlCol="0">
            <a:spAutoFit/>
          </a:bodyPr>
          <a:lstStyle/>
          <a:p>
            <a:pPr algn="ctr"/>
            <a:r>
              <a:rPr lang="en-US" sz="2200" dirty="0" smtClean="0">
                <a:solidFill>
                  <a:srgbClr val="000000"/>
                </a:solidFill>
              </a:rPr>
              <a:t>View Ted Talk with </a:t>
            </a:r>
            <a:r>
              <a:rPr lang="en-US" sz="2200" b="1" dirty="0" smtClean="0">
                <a:solidFill>
                  <a:srgbClr val="000000"/>
                </a:solidFill>
              </a:rPr>
              <a:t>Natalie </a:t>
            </a:r>
            <a:r>
              <a:rPr lang="en-US" sz="2200" b="1" dirty="0" err="1" smtClean="0">
                <a:solidFill>
                  <a:srgbClr val="000000"/>
                </a:solidFill>
              </a:rPr>
              <a:t>Jeremijencko</a:t>
            </a:r>
            <a:endParaRPr lang="en-US" sz="2200" b="1" dirty="0" smtClean="0">
              <a:solidFill>
                <a:srgbClr val="000000"/>
              </a:solidFill>
            </a:endParaRPr>
          </a:p>
          <a:p>
            <a:pPr algn="ctr"/>
            <a:r>
              <a:rPr lang="en-US" dirty="0" smtClean="0">
                <a:solidFill>
                  <a:srgbClr val="000000"/>
                </a:solidFill>
                <a:latin typeface="Arial"/>
                <a:cs typeface="Arial"/>
                <a:hlinkClick r:id="rId2"/>
              </a:rPr>
              <a:t>http://www.ted.com</a:t>
            </a:r>
            <a:r>
              <a:rPr lang="en-US" dirty="0">
                <a:solidFill>
                  <a:srgbClr val="000000"/>
                </a:solidFill>
                <a:latin typeface="Arial"/>
                <a:cs typeface="Arial"/>
                <a:hlinkClick r:id="rId2"/>
              </a:rPr>
              <a:t>/talks/</a:t>
            </a:r>
            <a:r>
              <a:rPr lang="en-US" dirty="0" smtClean="0">
                <a:solidFill>
                  <a:srgbClr val="000000"/>
                </a:solidFill>
                <a:latin typeface="Arial"/>
                <a:cs typeface="Arial"/>
                <a:hlinkClick r:id="rId2"/>
              </a:rPr>
              <a:t>natalie_jeremijenko_the_art_of_the_eco_mindshift.html</a:t>
            </a:r>
            <a:endParaRPr lang="en-US" dirty="0" smtClean="0">
              <a:solidFill>
                <a:srgbClr val="000000"/>
              </a:solidFill>
              <a:latin typeface="Arial"/>
              <a:cs typeface="Arial"/>
            </a:endParaRPr>
          </a:p>
          <a:p>
            <a:pPr algn="ctr"/>
            <a:endParaRPr lang="en-US" dirty="0">
              <a:solidFill>
                <a:srgbClr val="000000"/>
              </a:solidFill>
            </a:endParaRPr>
          </a:p>
          <a:p>
            <a:pPr algn="ctr"/>
            <a:r>
              <a:rPr lang="en-US" sz="2200" dirty="0" smtClean="0">
                <a:solidFill>
                  <a:srgbClr val="000000"/>
                </a:solidFill>
              </a:rPr>
              <a:t>Lab at NYU</a:t>
            </a:r>
          </a:p>
          <a:p>
            <a:pPr algn="ctr"/>
            <a:r>
              <a:rPr lang="en-US" dirty="0" smtClean="0">
                <a:solidFill>
                  <a:srgbClr val="000000"/>
                </a:solidFill>
                <a:latin typeface="Arial"/>
                <a:cs typeface="Arial"/>
                <a:hlinkClick r:id="rId3"/>
              </a:rPr>
              <a:t>www.nyu.edu</a:t>
            </a:r>
            <a:r>
              <a:rPr lang="en-US" dirty="0">
                <a:solidFill>
                  <a:srgbClr val="000000"/>
                </a:solidFill>
                <a:latin typeface="Arial"/>
                <a:cs typeface="Arial"/>
                <a:hlinkClick r:id="rId3"/>
              </a:rPr>
              <a:t>/projects/xdesign</a:t>
            </a:r>
            <a:r>
              <a:rPr lang="en-US" dirty="0" smtClean="0">
                <a:solidFill>
                  <a:srgbClr val="000000"/>
                </a:solidFill>
                <a:latin typeface="Arial"/>
                <a:cs typeface="Arial"/>
                <a:hlinkClick r:id="rId3"/>
              </a:rPr>
              <a:t>/</a:t>
            </a:r>
            <a:endParaRPr lang="en-US" dirty="0" smtClean="0">
              <a:solidFill>
                <a:srgbClr val="000000"/>
              </a:solidFill>
              <a:latin typeface="Arial"/>
              <a:cs typeface="Arial"/>
            </a:endParaRPr>
          </a:p>
          <a:p>
            <a:pPr algn="ctr"/>
            <a:endParaRPr lang="en-US" dirty="0">
              <a:solidFill>
                <a:srgbClr val="000000"/>
              </a:solidFill>
              <a:latin typeface="Arial"/>
              <a:cs typeface="Arial"/>
            </a:endParaRPr>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03-07-02-16-37-26_crop_web.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778000"/>
            <a:ext cx="7620000" cy="5080000"/>
          </a:xfrm>
          <a:prstGeom prst="rect">
            <a:avLst/>
          </a:prstGeom>
        </p:spPr>
      </p:pic>
      <p:pic>
        <p:nvPicPr>
          <p:cNvPr id="3" name="Picture 2" descr="clui-logo.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3205855" cy="3157767"/>
          </a:xfrm>
          <a:prstGeom prst="rect">
            <a:avLst/>
          </a:prstGeom>
        </p:spPr>
      </p:pic>
    </p:spTree>
    <p:extLst>
      <p:ext uri="{BB962C8B-B14F-4D97-AF65-F5344CB8AC3E}">
        <p14:creationId xmlns:p14="http://schemas.microsoft.com/office/powerpoint/2010/main" val="1351897938"/>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olton_nutshell.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814405" cy="4395603"/>
          </a:xfrm>
          <a:prstGeom prst="rect">
            <a:avLst/>
          </a:prstGeom>
        </p:spPr>
      </p:pic>
      <p:pic>
        <p:nvPicPr>
          <p:cNvPr id="5" name="Picture 4" descr="texas3_barrel_6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6586" y="4339724"/>
            <a:ext cx="3777413" cy="2518275"/>
          </a:xfrm>
          <a:prstGeom prst="rect">
            <a:avLst/>
          </a:prstGeom>
        </p:spPr>
      </p:pic>
    </p:spTree>
    <p:extLst>
      <p:ext uri="{BB962C8B-B14F-4D97-AF65-F5344CB8AC3E}">
        <p14:creationId xmlns:p14="http://schemas.microsoft.com/office/powerpoint/2010/main" val="30811782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7-01-15 at 2.09.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994" y="105846"/>
            <a:ext cx="8262516" cy="6510517"/>
          </a:xfrm>
          <a:prstGeom prst="rect">
            <a:avLst/>
          </a:prstGeom>
        </p:spPr>
      </p:pic>
    </p:spTree>
    <p:extLst>
      <p:ext uri="{BB962C8B-B14F-4D97-AF65-F5344CB8AC3E}">
        <p14:creationId xmlns:p14="http://schemas.microsoft.com/office/powerpoint/2010/main" val="684086707"/>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5 at 2.09.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914" y="141129"/>
            <a:ext cx="8120895" cy="6353154"/>
          </a:xfrm>
          <a:prstGeom prst="rect">
            <a:avLst/>
          </a:prstGeom>
        </p:spPr>
      </p:pic>
    </p:spTree>
    <p:extLst>
      <p:ext uri="{BB962C8B-B14F-4D97-AF65-F5344CB8AC3E}">
        <p14:creationId xmlns:p14="http://schemas.microsoft.com/office/powerpoint/2010/main" val="135189793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5 at 2.09.3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428" y="811204"/>
            <a:ext cx="7926858" cy="4099020"/>
          </a:xfrm>
          <a:prstGeom prst="rect">
            <a:avLst/>
          </a:prstGeom>
        </p:spPr>
      </p:pic>
    </p:spTree>
    <p:extLst>
      <p:ext uri="{BB962C8B-B14F-4D97-AF65-F5344CB8AC3E}">
        <p14:creationId xmlns:p14="http://schemas.microsoft.com/office/powerpoint/2010/main" val="135189793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0875" y="6413500"/>
            <a:ext cx="3954929" cy="253916"/>
          </a:xfrm>
          <a:prstGeom prst="rect">
            <a:avLst/>
          </a:prstGeom>
          <a:noFill/>
        </p:spPr>
        <p:txBody>
          <a:bodyPr wrap="none" rtlCol="0">
            <a:spAutoFit/>
          </a:bodyPr>
          <a:lstStyle/>
          <a:p>
            <a:r>
              <a:rPr lang="nl-NL" sz="1050" dirty="0" smtClean="0"/>
              <a:t>Henry </a:t>
            </a:r>
            <a:r>
              <a:rPr lang="nl-NL" sz="1050" dirty="0"/>
              <a:t>Moore (1898 </a:t>
            </a:r>
            <a:r>
              <a:rPr lang="nl-NL" sz="1050" dirty="0" err="1"/>
              <a:t>to</a:t>
            </a:r>
            <a:r>
              <a:rPr lang="nl-NL" sz="1050" dirty="0"/>
              <a:t> 1986) </a:t>
            </a:r>
            <a:r>
              <a:rPr lang="en-US" sz="1050" dirty="0" smtClean="0"/>
              <a:t> Large Reclining Figure, Singapore, 1980</a:t>
            </a:r>
            <a:endParaRPr lang="en-US" sz="1050" dirty="0"/>
          </a:p>
        </p:txBody>
      </p:sp>
      <p:pic>
        <p:nvPicPr>
          <p:cNvPr id="3" name="Picture 2" descr="moor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875" y="331124"/>
            <a:ext cx="7200214" cy="5408161"/>
          </a:xfrm>
          <a:prstGeom prst="rect">
            <a:avLst/>
          </a:prstGeom>
        </p:spPr>
      </p:pic>
    </p:spTree>
    <p:extLst>
      <p:ext uri="{BB962C8B-B14F-4D97-AF65-F5344CB8AC3E}">
        <p14:creationId xmlns:p14="http://schemas.microsoft.com/office/powerpoint/2010/main" val="101437284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SAMU-NOGUCHI-8.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8375" y="354195"/>
            <a:ext cx="4445000" cy="5935459"/>
          </a:xfrm>
          <a:prstGeom prst="rect">
            <a:avLst/>
          </a:prstGeom>
        </p:spPr>
      </p:pic>
      <p:sp>
        <p:nvSpPr>
          <p:cNvPr id="5" name="TextBox 4"/>
          <p:cNvSpPr txBox="1"/>
          <p:nvPr/>
        </p:nvSpPr>
        <p:spPr>
          <a:xfrm>
            <a:off x="127000" y="6451084"/>
            <a:ext cx="2656735" cy="261610"/>
          </a:xfrm>
          <a:prstGeom prst="rect">
            <a:avLst/>
          </a:prstGeom>
          <a:noFill/>
        </p:spPr>
        <p:txBody>
          <a:bodyPr wrap="none" rtlCol="0">
            <a:spAutoFit/>
          </a:bodyPr>
          <a:lstStyle/>
          <a:p>
            <a:r>
              <a:rPr lang="en-US" sz="1100" dirty="0" err="1" smtClean="0"/>
              <a:t>Ishamu</a:t>
            </a:r>
            <a:r>
              <a:rPr lang="en-US" sz="1100" dirty="0" smtClean="0"/>
              <a:t> Noguchi, Red Cube, New York 1968</a:t>
            </a:r>
            <a:endParaRPr lang="en-US" sz="1100" dirty="0"/>
          </a:p>
        </p:txBody>
      </p:sp>
    </p:spTree>
    <p:extLst>
      <p:ext uri="{BB962C8B-B14F-4D97-AF65-F5344CB8AC3E}">
        <p14:creationId xmlns:p14="http://schemas.microsoft.com/office/powerpoint/2010/main" val="38450850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24125" y="571500"/>
            <a:ext cx="4095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65125" y="6345793"/>
            <a:ext cx="2570773" cy="261610"/>
          </a:xfrm>
          <a:prstGeom prst="rect">
            <a:avLst/>
          </a:prstGeom>
          <a:noFill/>
        </p:spPr>
        <p:txBody>
          <a:bodyPr wrap="none" rtlCol="0">
            <a:spAutoFit/>
          </a:bodyPr>
          <a:lstStyle/>
          <a:p>
            <a:r>
              <a:rPr lang="en-US" sz="1100" dirty="0" smtClean="0"/>
              <a:t>Claus </a:t>
            </a:r>
            <a:r>
              <a:rPr lang="en-US" sz="1100" dirty="0" err="1" smtClean="0"/>
              <a:t>Oldenberg</a:t>
            </a:r>
            <a:r>
              <a:rPr lang="en-US" sz="1100" dirty="0" smtClean="0"/>
              <a:t>, Cologne Germany, 2001</a:t>
            </a:r>
            <a:endParaRPr lang="en-US" sz="1100" dirty="0"/>
          </a:p>
        </p:txBody>
      </p:sp>
    </p:spTree>
    <p:extLst>
      <p:ext uri="{BB962C8B-B14F-4D97-AF65-F5344CB8AC3E}">
        <p14:creationId xmlns:p14="http://schemas.microsoft.com/office/powerpoint/2010/main" val="189252279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exander_Calder___Federa-Alexander_Calder_Flamingo-20000000001565637-500x375.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6125" y="269875"/>
            <a:ext cx="7588250" cy="5691188"/>
          </a:xfrm>
          <a:prstGeom prst="rect">
            <a:avLst/>
          </a:prstGeom>
        </p:spPr>
      </p:pic>
      <p:sp>
        <p:nvSpPr>
          <p:cNvPr id="3" name="TextBox 2"/>
          <p:cNvSpPr txBox="1"/>
          <p:nvPr/>
        </p:nvSpPr>
        <p:spPr>
          <a:xfrm>
            <a:off x="632439" y="6218793"/>
            <a:ext cx="4717388" cy="261610"/>
          </a:xfrm>
          <a:prstGeom prst="rect">
            <a:avLst/>
          </a:prstGeom>
          <a:noFill/>
        </p:spPr>
        <p:txBody>
          <a:bodyPr wrap="none" rtlCol="0">
            <a:spAutoFit/>
          </a:bodyPr>
          <a:lstStyle/>
          <a:p>
            <a:r>
              <a:rPr lang="en-US" sz="1100" dirty="0" smtClean="0"/>
              <a:t>Alexander Calder, Flamingo, </a:t>
            </a:r>
            <a:r>
              <a:rPr lang="en-US" sz="1100" dirty="0"/>
              <a:t>C</a:t>
            </a:r>
            <a:r>
              <a:rPr lang="en-US" sz="1100" dirty="0" smtClean="0"/>
              <a:t>hicago  federal building plaza, </a:t>
            </a:r>
            <a:r>
              <a:rPr lang="en-US" sz="1100" dirty="0" err="1" smtClean="0"/>
              <a:t>Mies</a:t>
            </a:r>
            <a:r>
              <a:rPr lang="en-US" sz="1100" dirty="0" smtClean="0"/>
              <a:t> Van der </a:t>
            </a:r>
            <a:r>
              <a:rPr lang="en-US" sz="1100" dirty="0" err="1" smtClean="0"/>
              <a:t>Rohe</a:t>
            </a:r>
            <a:endParaRPr lang="en-US" sz="1100" dirty="0"/>
          </a:p>
        </p:txBody>
      </p:sp>
    </p:spTree>
    <p:extLst>
      <p:ext uri="{BB962C8B-B14F-4D97-AF65-F5344CB8AC3E}">
        <p14:creationId xmlns:p14="http://schemas.microsoft.com/office/powerpoint/2010/main" val="295227778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1112</TotalTime>
  <Words>1845</Words>
  <Application>Microsoft Macintosh PowerPoint</Application>
  <PresentationFormat>On-screen Show (4:3)</PresentationFormat>
  <Paragraphs>183</Paragraphs>
  <Slides>55</Slides>
  <Notes>19</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 Black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Natalie Jeremijenko</vt:lpstr>
      <vt:lpstr>Rx – Keeping TaBs</vt:lpstr>
      <vt:lpstr>Rx – NoPARK</vt:lpstr>
      <vt:lpstr>OOZ – Amphibious Architecture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235</cp:revision>
  <dcterms:created xsi:type="dcterms:W3CDTF">2013-05-10T15:08:26Z</dcterms:created>
  <dcterms:modified xsi:type="dcterms:W3CDTF">2017-01-15T20:52:15Z</dcterms:modified>
</cp:coreProperties>
</file>